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9" r:id="rId4"/>
    <p:sldId id="258" r:id="rId5"/>
    <p:sldId id="265" r:id="rId6"/>
    <p:sldId id="261" r:id="rId7"/>
    <p:sldId id="262" r:id="rId8"/>
    <p:sldId id="268" r:id="rId9"/>
    <p:sldId id="286" r:id="rId10"/>
    <p:sldId id="263" r:id="rId11"/>
    <p:sldId id="271" r:id="rId12"/>
    <p:sldId id="281" r:id="rId13"/>
    <p:sldId id="287" r:id="rId14"/>
    <p:sldId id="289" r:id="rId15"/>
    <p:sldId id="272" r:id="rId16"/>
    <p:sldId id="273" r:id="rId17"/>
    <p:sldId id="274" r:id="rId18"/>
    <p:sldId id="275" r:id="rId19"/>
    <p:sldId id="276" r:id="rId20"/>
    <p:sldId id="277" r:id="rId21"/>
    <p:sldId id="290" r:id="rId22"/>
    <p:sldId id="292" r:id="rId23"/>
    <p:sldId id="291" r:id="rId24"/>
    <p:sldId id="293" r:id="rId25"/>
    <p:sldId id="294" r:id="rId26"/>
    <p:sldId id="278" r:id="rId27"/>
    <p:sldId id="279" r:id="rId28"/>
    <p:sldId id="295" r:id="rId29"/>
    <p:sldId id="283" r:id="rId30"/>
    <p:sldId id="282" r:id="rId31"/>
    <p:sldId id="285" r:id="rId32"/>
    <p:sldId id="284" r:id="rId33"/>
    <p:sldId id="288" r:id="rId3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1F1A"/>
    <a:srgbClr val="FF840C"/>
    <a:srgbClr val="982F2D"/>
    <a:srgbClr val="399B2E"/>
    <a:srgbClr val="346995"/>
    <a:srgbClr val="000000"/>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B344D84-9AFB-497E-A393-DC336BA19D2E}" styleName="Mittlere Formatvorlage 3 - Akz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ittlere Formatvorlage 3 - Akz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208"/>
  </p:normalViewPr>
  <p:slideViewPr>
    <p:cSldViewPr snapToGrid="0" snapToObjects="1">
      <p:cViewPr varScale="1">
        <p:scale>
          <a:sx n="120" d="100"/>
          <a:sy n="120" d="100"/>
        </p:scale>
        <p:origin x="200"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Mastertitelformat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Master-Untertitelformat bearbeiten</a:t>
            </a:r>
          </a:p>
        </p:txBody>
      </p:sp>
      <p:sp>
        <p:nvSpPr>
          <p:cNvPr id="4"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5" name="Rectangle 5"/>
          <p:cNvSpPr>
            <a:spLocks noGrp="1" noChangeArrowheads="1"/>
          </p:cNvSpPr>
          <p:nvPr>
            <p:ph type="ftr" sz="quarter" idx="11"/>
          </p:nvPr>
        </p:nvSpPr>
        <p:spPr>
          <a:ln/>
        </p:spPr>
        <p:txBody>
          <a:bodyPr/>
          <a:lstStyle>
            <a:lvl1pPr>
              <a:defRPr/>
            </a:lvl1pPr>
          </a:lstStyle>
          <a:p>
            <a:endParaRPr lang="de-DE"/>
          </a:p>
        </p:txBody>
      </p:sp>
      <p:sp>
        <p:nvSpPr>
          <p:cNvPr id="6"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
        <p:nvSpPr>
          <p:cNvPr id="7" name="Rechteck 6">
            <a:extLst>
              <a:ext uri="{FF2B5EF4-FFF2-40B4-BE49-F238E27FC236}">
                <a16:creationId xmlns:a16="http://schemas.microsoft.com/office/drawing/2014/main" id="{89A39DBA-5657-8545-B02D-8B3DC2F7EE62}"/>
              </a:ext>
            </a:extLst>
          </p:cNvPr>
          <p:cNvSpPr/>
          <p:nvPr userDrawn="1"/>
        </p:nvSpPr>
        <p:spPr>
          <a:xfrm>
            <a:off x="6644640" y="894080"/>
            <a:ext cx="1813560" cy="172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1550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5" name="Rectangle 5"/>
          <p:cNvSpPr>
            <a:spLocks noGrp="1" noChangeArrowheads="1"/>
          </p:cNvSpPr>
          <p:nvPr>
            <p:ph type="ftr" sz="quarter" idx="11"/>
          </p:nvPr>
        </p:nvSpPr>
        <p:spPr>
          <a:ln/>
        </p:spPr>
        <p:txBody>
          <a:bodyPr/>
          <a:lstStyle>
            <a:lvl1pPr>
              <a:defRPr/>
            </a:lvl1pPr>
          </a:lstStyle>
          <a:p>
            <a:endParaRPr lang="de-DE"/>
          </a:p>
        </p:txBody>
      </p:sp>
      <p:sp>
        <p:nvSpPr>
          <p:cNvPr id="6"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4050890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Mastertitelformat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5" name="Rectangle 5"/>
          <p:cNvSpPr>
            <a:spLocks noGrp="1" noChangeArrowheads="1"/>
          </p:cNvSpPr>
          <p:nvPr>
            <p:ph type="ftr" sz="quarter" idx="11"/>
          </p:nvPr>
        </p:nvSpPr>
        <p:spPr>
          <a:ln/>
        </p:spPr>
        <p:txBody>
          <a:bodyPr/>
          <a:lstStyle>
            <a:lvl1pPr>
              <a:defRPr/>
            </a:lvl1pPr>
          </a:lstStyle>
          <a:p>
            <a:endParaRPr lang="de-DE"/>
          </a:p>
        </p:txBody>
      </p:sp>
      <p:sp>
        <p:nvSpPr>
          <p:cNvPr id="6"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2812774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548958"/>
            <a:ext cx="8229600" cy="1143000"/>
          </a:xfrm>
        </p:spPr>
        <p:txBody>
          <a:bodyPr/>
          <a:lstStyle/>
          <a:p>
            <a:r>
              <a:rPr lang="de-DE"/>
              <a:t>Mastertitelformat bearbeiten</a:t>
            </a:r>
          </a:p>
        </p:txBody>
      </p:sp>
      <p:sp>
        <p:nvSpPr>
          <p:cNvPr id="3" name="Inhaltsplatzhalter 2"/>
          <p:cNvSpPr>
            <a:spLocks noGrp="1"/>
          </p:cNvSpPr>
          <p:nvPr>
            <p:ph idx="1"/>
          </p:nvPr>
        </p:nvSpPr>
        <p:spPr/>
        <p:txBody>
          <a:bodyPr/>
          <a:lstStyle>
            <a:lvl1pPr marL="0" indent="0">
              <a:buNone/>
              <a:defRPr sz="3200"/>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5" name="Rectangle 5"/>
          <p:cNvSpPr>
            <a:spLocks noGrp="1" noChangeArrowheads="1"/>
          </p:cNvSpPr>
          <p:nvPr>
            <p:ph type="ftr" sz="quarter" idx="11"/>
          </p:nvPr>
        </p:nvSpPr>
        <p:spPr>
          <a:ln/>
        </p:spPr>
        <p:txBody>
          <a:bodyPr/>
          <a:lstStyle>
            <a:lvl1pPr>
              <a:defRPr/>
            </a:lvl1pPr>
          </a:lstStyle>
          <a:p>
            <a:endParaRPr lang="de-DE"/>
          </a:p>
        </p:txBody>
      </p:sp>
      <p:sp>
        <p:nvSpPr>
          <p:cNvPr id="6"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455548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Mastertitelformat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Mastertextformat bearbeiten</a:t>
            </a:r>
          </a:p>
        </p:txBody>
      </p:sp>
      <p:sp>
        <p:nvSpPr>
          <p:cNvPr id="4"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5" name="Rectangle 5"/>
          <p:cNvSpPr>
            <a:spLocks noGrp="1" noChangeArrowheads="1"/>
          </p:cNvSpPr>
          <p:nvPr>
            <p:ph type="ftr" sz="quarter" idx="11"/>
          </p:nvPr>
        </p:nvSpPr>
        <p:spPr>
          <a:ln/>
        </p:spPr>
        <p:txBody>
          <a:bodyPr/>
          <a:lstStyle>
            <a:lvl1pPr>
              <a:defRPr/>
            </a:lvl1pPr>
          </a:lstStyle>
          <a:p>
            <a:endParaRPr lang="de-DE"/>
          </a:p>
        </p:txBody>
      </p:sp>
      <p:sp>
        <p:nvSpPr>
          <p:cNvPr id="6"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25166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6" name="Rectangle 5"/>
          <p:cNvSpPr>
            <a:spLocks noGrp="1" noChangeArrowheads="1"/>
          </p:cNvSpPr>
          <p:nvPr>
            <p:ph type="ftr" sz="quarter" idx="11"/>
          </p:nvPr>
        </p:nvSpPr>
        <p:spPr>
          <a:ln/>
        </p:spPr>
        <p:txBody>
          <a:bodyPr/>
          <a:lstStyle>
            <a:lvl1pPr>
              <a:defRPr/>
            </a:lvl1pPr>
          </a:lstStyle>
          <a:p>
            <a:endParaRPr lang="de-DE"/>
          </a:p>
        </p:txBody>
      </p:sp>
      <p:sp>
        <p:nvSpPr>
          <p:cNvPr id="7"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881620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8" name="Rectangle 5"/>
          <p:cNvSpPr>
            <a:spLocks noGrp="1" noChangeArrowheads="1"/>
          </p:cNvSpPr>
          <p:nvPr>
            <p:ph type="ftr" sz="quarter" idx="11"/>
          </p:nvPr>
        </p:nvSpPr>
        <p:spPr>
          <a:ln/>
        </p:spPr>
        <p:txBody>
          <a:bodyPr/>
          <a:lstStyle>
            <a:lvl1pPr>
              <a:defRPr/>
            </a:lvl1pPr>
          </a:lstStyle>
          <a:p>
            <a:endParaRPr lang="de-DE"/>
          </a:p>
        </p:txBody>
      </p:sp>
      <p:sp>
        <p:nvSpPr>
          <p:cNvPr id="9"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3953737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4" name="Rectangle 5"/>
          <p:cNvSpPr>
            <a:spLocks noGrp="1" noChangeArrowheads="1"/>
          </p:cNvSpPr>
          <p:nvPr>
            <p:ph type="ftr" sz="quarter" idx="11"/>
          </p:nvPr>
        </p:nvSpPr>
        <p:spPr>
          <a:ln/>
        </p:spPr>
        <p:txBody>
          <a:bodyPr/>
          <a:lstStyle>
            <a:lvl1pPr>
              <a:defRPr/>
            </a:lvl1pPr>
          </a:lstStyle>
          <a:p>
            <a:endParaRPr lang="de-DE"/>
          </a:p>
        </p:txBody>
      </p:sp>
      <p:sp>
        <p:nvSpPr>
          <p:cNvPr id="5"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116802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3" name="Rectangle 5"/>
          <p:cNvSpPr>
            <a:spLocks noGrp="1" noChangeArrowheads="1"/>
          </p:cNvSpPr>
          <p:nvPr>
            <p:ph type="ftr" sz="quarter" idx="11"/>
          </p:nvPr>
        </p:nvSpPr>
        <p:spPr>
          <a:ln/>
        </p:spPr>
        <p:txBody>
          <a:bodyPr/>
          <a:lstStyle>
            <a:lvl1pPr>
              <a:defRPr/>
            </a:lvl1pPr>
          </a:lstStyle>
          <a:p>
            <a:endParaRPr lang="de-DE"/>
          </a:p>
        </p:txBody>
      </p:sp>
      <p:sp>
        <p:nvSpPr>
          <p:cNvPr id="4"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207037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Mastertitelformat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6" name="Rectangle 5"/>
          <p:cNvSpPr>
            <a:spLocks noGrp="1" noChangeArrowheads="1"/>
          </p:cNvSpPr>
          <p:nvPr>
            <p:ph type="ftr" sz="quarter" idx="11"/>
          </p:nvPr>
        </p:nvSpPr>
        <p:spPr>
          <a:ln/>
        </p:spPr>
        <p:txBody>
          <a:bodyPr/>
          <a:lstStyle>
            <a:lvl1pPr>
              <a:defRPr/>
            </a:lvl1pPr>
          </a:lstStyle>
          <a:p>
            <a:endParaRPr lang="de-DE"/>
          </a:p>
        </p:txBody>
      </p:sp>
      <p:sp>
        <p:nvSpPr>
          <p:cNvPr id="7"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13964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Mastertitelformat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a:t>Bild durch Klicken auf Symbol hinzufügen</a:t>
            </a:r>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Rectangle 4"/>
          <p:cNvSpPr>
            <a:spLocks noGrp="1" noChangeArrowheads="1"/>
          </p:cNvSpPr>
          <p:nvPr>
            <p:ph type="dt" sz="half" idx="10"/>
          </p:nvPr>
        </p:nvSpPr>
        <p:spPr>
          <a:ln/>
        </p:spPr>
        <p:txBody>
          <a:bodyPr/>
          <a:lstStyle>
            <a:lvl1pPr>
              <a:defRPr/>
            </a:lvl1pPr>
          </a:lstStyle>
          <a:p>
            <a:fld id="{D13E90F7-6546-A142-A5AD-9EEFBB2A338A}" type="datetimeFigureOut">
              <a:rPr lang="de-DE" smtClean="0"/>
              <a:t>24.09.20</a:t>
            </a:fld>
            <a:endParaRPr lang="de-DE"/>
          </a:p>
        </p:txBody>
      </p:sp>
      <p:sp>
        <p:nvSpPr>
          <p:cNvPr id="6" name="Rectangle 5"/>
          <p:cNvSpPr>
            <a:spLocks noGrp="1" noChangeArrowheads="1"/>
          </p:cNvSpPr>
          <p:nvPr>
            <p:ph type="ftr" sz="quarter" idx="11"/>
          </p:nvPr>
        </p:nvSpPr>
        <p:spPr>
          <a:ln/>
        </p:spPr>
        <p:txBody>
          <a:bodyPr/>
          <a:lstStyle>
            <a:lvl1pPr>
              <a:defRPr/>
            </a:lvl1pPr>
          </a:lstStyle>
          <a:p>
            <a:endParaRPr lang="de-DE"/>
          </a:p>
        </p:txBody>
      </p:sp>
      <p:sp>
        <p:nvSpPr>
          <p:cNvPr id="7" name="Rectangle 6"/>
          <p:cNvSpPr>
            <a:spLocks noGrp="1" noChangeArrowheads="1"/>
          </p:cNvSpPr>
          <p:nvPr>
            <p:ph type="sldNum" sz="quarter" idx="12"/>
          </p:nvPr>
        </p:nvSpPr>
        <p:spPr>
          <a:ln/>
        </p:spPr>
        <p:txBody>
          <a:bodyPr/>
          <a:lstStyle>
            <a:lvl1pPr>
              <a:defRPr/>
            </a:lvl1pPr>
          </a:lstStyle>
          <a:p>
            <a:fld id="{6FB2B72E-CF36-B948-B553-F82BE1230C2B}" type="slidenum">
              <a:rPr lang="de-DE" smtClean="0"/>
              <a:t>‹Nr.›</a:t>
            </a:fld>
            <a:endParaRPr lang="de-DE"/>
          </a:p>
        </p:txBody>
      </p:sp>
    </p:spTree>
    <p:extLst>
      <p:ext uri="{BB962C8B-B14F-4D97-AF65-F5344CB8AC3E}">
        <p14:creationId xmlns:p14="http://schemas.microsoft.com/office/powerpoint/2010/main" val="4252168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57000"/>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54895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dirty="0"/>
              <a:t>Titelmasterformat durch Klicken bearbeiten</a:t>
            </a:r>
          </a:p>
        </p:txBody>
      </p:sp>
      <p:sp>
        <p:nvSpPr>
          <p:cNvPr id="1027" name="Rectangle 3"/>
          <p:cNvSpPr>
            <a:spLocks noGrp="1" noChangeArrowheads="1"/>
          </p:cNvSpPr>
          <p:nvPr>
            <p:ph type="body" idx="1"/>
          </p:nvPr>
        </p:nvSpPr>
        <p:spPr bwMode="auto">
          <a:xfrm>
            <a:off x="457200" y="1772921"/>
            <a:ext cx="8229600" cy="4282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fld id="{D13E90F7-6546-A142-A5AD-9EEFBB2A338A}" type="datetimeFigureOut">
              <a:rPr lang="de-DE" smtClean="0"/>
              <a:t>24.09.20</a:t>
            </a:fld>
            <a:endParaRPr lang="de-DE"/>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de-DE" dirty="0"/>
              <a:t>Jessica Krüger</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6FB2B72E-CF36-B948-B553-F82BE1230C2B}" type="slidenum">
              <a:rPr lang="de-DE" smtClean="0"/>
              <a:t>‹Nr.›</a:t>
            </a:fld>
            <a:endParaRPr lang="de-DE"/>
          </a:p>
        </p:txBody>
      </p:sp>
      <p:sp>
        <p:nvSpPr>
          <p:cNvPr id="7" name="Rechteck 6">
            <a:extLst>
              <a:ext uri="{FF2B5EF4-FFF2-40B4-BE49-F238E27FC236}">
                <a16:creationId xmlns:a16="http://schemas.microsoft.com/office/drawing/2014/main" id="{941C4A68-E34E-E34F-AF1F-0C24444C4B0E}"/>
              </a:ext>
            </a:extLst>
          </p:cNvPr>
          <p:cNvSpPr/>
          <p:nvPr userDrawn="1"/>
        </p:nvSpPr>
        <p:spPr>
          <a:xfrm>
            <a:off x="6644640" y="894080"/>
            <a:ext cx="1813560" cy="172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980487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b="0" i="0">
          <a:solidFill>
            <a:schemeClr val="tx2"/>
          </a:solidFill>
          <a:latin typeface="Helvetica Light" panose="020B0403020202020204" pitchFamily="34" charset="0"/>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b="0" i="0">
          <a:solidFill>
            <a:schemeClr val="tx1"/>
          </a:solidFill>
          <a:latin typeface="Helvetica Light" panose="020B0403020202020204" pitchFamily="34" charset="0"/>
          <a:ea typeface="+mn-ea"/>
          <a:cs typeface="+mn-cs"/>
        </a:defRPr>
      </a:lvl1pPr>
      <a:lvl2pPr marL="742950" indent="-285750" algn="l" rtl="0" eaLnBrk="1" fontAlgn="base" hangingPunct="1">
        <a:spcBef>
          <a:spcPct val="20000"/>
        </a:spcBef>
        <a:spcAft>
          <a:spcPct val="0"/>
        </a:spcAft>
        <a:buChar char="–"/>
        <a:defRPr sz="2800" b="0" i="0">
          <a:solidFill>
            <a:schemeClr val="tx1"/>
          </a:solidFill>
          <a:latin typeface="Helvetica Light" panose="020B0403020202020204" pitchFamily="34" charset="0"/>
        </a:defRPr>
      </a:lvl2pPr>
      <a:lvl3pPr marL="1143000" indent="-228600" algn="l" rtl="0" eaLnBrk="1" fontAlgn="base" hangingPunct="1">
        <a:spcBef>
          <a:spcPct val="20000"/>
        </a:spcBef>
        <a:spcAft>
          <a:spcPct val="0"/>
        </a:spcAft>
        <a:buChar char="•"/>
        <a:defRPr sz="2400" b="0" i="0">
          <a:solidFill>
            <a:schemeClr val="tx1"/>
          </a:solidFill>
          <a:latin typeface="Helvetica Light" panose="020B0403020202020204" pitchFamily="34" charset="0"/>
        </a:defRPr>
      </a:lvl3pPr>
      <a:lvl4pPr marL="1600200" indent="-228600" algn="l" rtl="0" eaLnBrk="1" fontAlgn="base" hangingPunct="1">
        <a:spcBef>
          <a:spcPct val="20000"/>
        </a:spcBef>
        <a:spcAft>
          <a:spcPct val="0"/>
        </a:spcAft>
        <a:buChar char="–"/>
        <a:defRPr sz="2000" b="0" i="0">
          <a:solidFill>
            <a:schemeClr val="tx1"/>
          </a:solidFill>
          <a:latin typeface="Helvetica Light" panose="020B0403020202020204" pitchFamily="34" charset="0"/>
        </a:defRPr>
      </a:lvl4pPr>
      <a:lvl5pPr marL="2057400" indent="-228600" algn="l" rtl="0" eaLnBrk="1" fontAlgn="base" hangingPunct="1">
        <a:spcBef>
          <a:spcPct val="20000"/>
        </a:spcBef>
        <a:spcAft>
          <a:spcPct val="0"/>
        </a:spcAft>
        <a:buChar char="»"/>
        <a:defRPr sz="2000" b="0" i="0">
          <a:solidFill>
            <a:schemeClr val="tx1"/>
          </a:solidFill>
          <a:latin typeface="Helvetica Light" panose="020B0403020202020204"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E48861-F148-6447-833D-C78D5D22C730}"/>
              </a:ext>
            </a:extLst>
          </p:cNvPr>
          <p:cNvSpPr>
            <a:spLocks noGrp="1"/>
          </p:cNvSpPr>
          <p:nvPr>
            <p:ph type="ctrTitle"/>
          </p:nvPr>
        </p:nvSpPr>
        <p:spPr/>
        <p:txBody>
          <a:bodyPr/>
          <a:lstStyle/>
          <a:p>
            <a:r>
              <a:rPr lang="de-DE" dirty="0"/>
              <a:t>Veruntreuung öffentlicher Gelder am Beispiel der Maut</a:t>
            </a:r>
          </a:p>
        </p:txBody>
      </p:sp>
      <p:sp>
        <p:nvSpPr>
          <p:cNvPr id="3" name="Untertitel 2">
            <a:extLst>
              <a:ext uri="{FF2B5EF4-FFF2-40B4-BE49-F238E27FC236}">
                <a16:creationId xmlns:a16="http://schemas.microsoft.com/office/drawing/2014/main" id="{C44769B2-6D61-164A-AD86-0C211FA73E9C}"/>
              </a:ext>
            </a:extLst>
          </p:cNvPr>
          <p:cNvSpPr>
            <a:spLocks noGrp="1"/>
          </p:cNvSpPr>
          <p:nvPr>
            <p:ph type="subTitle" idx="1"/>
          </p:nvPr>
        </p:nvSpPr>
        <p:spPr/>
        <p:txBody>
          <a:bodyPr/>
          <a:lstStyle/>
          <a:p>
            <a:pPr marL="514350" indent="-514350">
              <a:buAutoNum type="arabicPeriod"/>
            </a:pPr>
            <a:r>
              <a:rPr lang="de-DE" dirty="0" err="1"/>
              <a:t>AlumniTalk</a:t>
            </a:r>
            <a:endParaRPr lang="de-DE" dirty="0"/>
          </a:p>
          <a:p>
            <a:r>
              <a:rPr lang="de-DE" dirty="0"/>
              <a:t>24.9.2020</a:t>
            </a:r>
          </a:p>
          <a:p>
            <a:r>
              <a:rPr lang="de-DE" dirty="0"/>
              <a:t>Jessica Krüger</a:t>
            </a:r>
          </a:p>
        </p:txBody>
      </p:sp>
    </p:spTree>
    <p:extLst>
      <p:ext uri="{BB962C8B-B14F-4D97-AF65-F5344CB8AC3E}">
        <p14:creationId xmlns:p14="http://schemas.microsoft.com/office/powerpoint/2010/main" val="606781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582FB0-F897-0E42-A0B7-30CCF0C0C5D0}"/>
              </a:ext>
            </a:extLst>
          </p:cNvPr>
          <p:cNvSpPr>
            <a:spLocks noGrp="1"/>
          </p:cNvSpPr>
          <p:nvPr>
            <p:ph type="title"/>
          </p:nvPr>
        </p:nvSpPr>
        <p:spPr/>
        <p:txBody>
          <a:bodyPr/>
          <a:lstStyle/>
          <a:p>
            <a:r>
              <a:rPr lang="de-DE" dirty="0"/>
              <a:t>Untreuerelevanz?</a:t>
            </a:r>
          </a:p>
        </p:txBody>
      </p:sp>
      <p:sp>
        <p:nvSpPr>
          <p:cNvPr id="10" name="Inhaltsplatzhalter 9">
            <a:extLst>
              <a:ext uri="{FF2B5EF4-FFF2-40B4-BE49-F238E27FC236}">
                <a16:creationId xmlns:a16="http://schemas.microsoft.com/office/drawing/2014/main" id="{CF3DF917-05CF-F543-8C07-A08FE87B9F6E}"/>
              </a:ext>
            </a:extLst>
          </p:cNvPr>
          <p:cNvSpPr>
            <a:spLocks noGrp="1"/>
          </p:cNvSpPr>
          <p:nvPr>
            <p:ph idx="1"/>
          </p:nvPr>
        </p:nvSpPr>
        <p:spPr/>
        <p:txBody>
          <a:bodyPr>
            <a:normAutofit fontScale="62500" lnSpcReduction="20000"/>
          </a:bodyPr>
          <a:lstStyle/>
          <a:p>
            <a:pPr marL="457200" indent="-457200">
              <a:buFont typeface="Arial" panose="020B0604020202020204" pitchFamily="34" charset="0"/>
              <a:buChar char="•"/>
            </a:pPr>
            <a:r>
              <a:rPr lang="de-DE" b="1" dirty="0">
                <a:solidFill>
                  <a:schemeClr val="bg2">
                    <a:lumMod val="75000"/>
                  </a:schemeClr>
                </a:solidFill>
              </a:rPr>
              <a:t>Parlamentarier? (–) Grundsatz des freien Mandats</a:t>
            </a:r>
          </a:p>
          <a:p>
            <a:pPr marL="457200" indent="-457200">
              <a:buFont typeface="Arial" panose="020B0604020202020204" pitchFamily="34" charset="0"/>
              <a:buChar char="•"/>
            </a:pPr>
            <a:r>
              <a:rPr lang="de-DE" b="1" dirty="0"/>
              <a:t>Verkehrsminister Scheuer?</a:t>
            </a:r>
          </a:p>
          <a:p>
            <a:pPr marL="0" indent="0">
              <a:buNone/>
            </a:pPr>
            <a:r>
              <a:rPr lang="de-DE" b="1" dirty="0"/>
              <a:t>Missbrauchstatbestand:</a:t>
            </a:r>
          </a:p>
          <a:p>
            <a:pPr marL="457200" indent="-457200">
              <a:buFont typeface="Arial" panose="020B0604020202020204" pitchFamily="34" charset="0"/>
              <a:buChar char="•"/>
            </a:pPr>
            <a:r>
              <a:rPr lang="de-DE" dirty="0">
                <a:solidFill>
                  <a:srgbClr val="671F1A"/>
                </a:solidFill>
              </a:rPr>
              <a:t>Verfügungs-/Verpflichtungsbefugnis </a:t>
            </a:r>
          </a:p>
          <a:p>
            <a:pPr lvl="1"/>
            <a:r>
              <a:rPr lang="de-DE" dirty="0"/>
              <a:t>Art. 65 S. 2 GG: „[...] leitet jeder Bundesminister seinen Geschäftsbereich selbständig und unter eigener Verantwortung“</a:t>
            </a:r>
          </a:p>
          <a:p>
            <a:pPr marL="457200" lvl="1" indent="0">
              <a:buNone/>
            </a:pPr>
            <a:r>
              <a:rPr lang="de-DE" dirty="0"/>
              <a:t>=&gt; (+)</a:t>
            </a:r>
          </a:p>
          <a:p>
            <a:pPr marL="457200" indent="-457200">
              <a:buFont typeface="Arial" panose="020B0604020202020204" pitchFamily="34" charset="0"/>
              <a:buChar char="•"/>
            </a:pPr>
            <a:r>
              <a:rPr lang="de-DE" dirty="0">
                <a:solidFill>
                  <a:srgbClr val="671F1A"/>
                </a:solidFill>
              </a:rPr>
              <a:t>über fremdes Vermögen</a:t>
            </a:r>
          </a:p>
          <a:p>
            <a:pPr lvl="1"/>
            <a:r>
              <a:rPr lang="de-DE" dirty="0"/>
              <a:t>Vermögen von D</a:t>
            </a:r>
          </a:p>
          <a:p>
            <a:pPr marL="457200" lvl="1" indent="0">
              <a:buNone/>
            </a:pPr>
            <a:r>
              <a:rPr lang="de-DE" dirty="0"/>
              <a:t>=&gt; fremd (+)</a:t>
            </a:r>
          </a:p>
          <a:p>
            <a:pPr marL="457200" indent="-457200">
              <a:buFont typeface="Arial" panose="020B0604020202020204" pitchFamily="34" charset="0"/>
              <a:buChar char="•"/>
            </a:pPr>
            <a:r>
              <a:rPr lang="de-DE" dirty="0">
                <a:solidFill>
                  <a:srgbClr val="671F1A"/>
                </a:solidFill>
              </a:rPr>
              <a:t>Missbrauch der Befugnis </a:t>
            </a:r>
            <a:r>
              <a:rPr lang="de-DE" dirty="0"/>
              <a:t>= </a:t>
            </a:r>
            <a:r>
              <a:rPr lang="de-DE" dirty="0">
                <a:solidFill>
                  <a:srgbClr val="FF840C"/>
                </a:solidFill>
              </a:rPr>
              <a:t>Wirksamkeit der Verträge?</a:t>
            </a:r>
          </a:p>
          <a:p>
            <a:pPr lvl="1"/>
            <a:r>
              <a:rPr lang="de-DE" dirty="0"/>
              <a:t>Unklar!</a:t>
            </a:r>
          </a:p>
          <a:p>
            <a:pPr lvl="1"/>
            <a:r>
              <a:rPr lang="de-DE" dirty="0"/>
              <a:t>Evtl. Nichtigkeit wegen Verstoß gegen Beihilfeverbot; sehr komplex</a:t>
            </a:r>
          </a:p>
          <a:p>
            <a:pPr marL="457200" lvl="1" indent="0">
              <a:buNone/>
            </a:pPr>
            <a:r>
              <a:rPr lang="de-DE" dirty="0"/>
              <a:t>=&gt; Aber egal, weil </a:t>
            </a:r>
            <a:r>
              <a:rPr lang="de-DE" dirty="0" err="1"/>
              <a:t>TreuebruchTB</a:t>
            </a:r>
            <a:r>
              <a:rPr lang="de-DE" dirty="0"/>
              <a:t>!</a:t>
            </a:r>
          </a:p>
          <a:p>
            <a:endParaRPr lang="de-DE" dirty="0"/>
          </a:p>
        </p:txBody>
      </p:sp>
    </p:spTree>
    <p:extLst>
      <p:ext uri="{BB962C8B-B14F-4D97-AF65-F5344CB8AC3E}">
        <p14:creationId xmlns:p14="http://schemas.microsoft.com/office/powerpoint/2010/main" val="235687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582FB0-F897-0E42-A0B7-30CCF0C0C5D0}"/>
              </a:ext>
            </a:extLst>
          </p:cNvPr>
          <p:cNvSpPr>
            <a:spLocks noGrp="1"/>
          </p:cNvSpPr>
          <p:nvPr>
            <p:ph type="title"/>
          </p:nvPr>
        </p:nvSpPr>
        <p:spPr/>
        <p:txBody>
          <a:bodyPr/>
          <a:lstStyle/>
          <a:p>
            <a:r>
              <a:rPr lang="de-DE" dirty="0"/>
              <a:t>Untreuerelevanz?</a:t>
            </a:r>
          </a:p>
        </p:txBody>
      </p:sp>
      <p:sp>
        <p:nvSpPr>
          <p:cNvPr id="10" name="Inhaltsplatzhalter 9">
            <a:extLst>
              <a:ext uri="{FF2B5EF4-FFF2-40B4-BE49-F238E27FC236}">
                <a16:creationId xmlns:a16="http://schemas.microsoft.com/office/drawing/2014/main" id="{CF3DF917-05CF-F543-8C07-A08FE87B9F6E}"/>
              </a:ext>
            </a:extLst>
          </p:cNvPr>
          <p:cNvSpPr>
            <a:spLocks noGrp="1"/>
          </p:cNvSpPr>
          <p:nvPr>
            <p:ph idx="1"/>
          </p:nvPr>
        </p:nvSpPr>
        <p:spPr/>
        <p:txBody>
          <a:bodyPr>
            <a:normAutofit/>
          </a:bodyPr>
          <a:lstStyle/>
          <a:p>
            <a:pPr marL="0" indent="0">
              <a:buNone/>
            </a:pPr>
            <a:r>
              <a:rPr lang="de-DE" b="1" dirty="0"/>
              <a:t>Treuebruchtatbestand:</a:t>
            </a:r>
          </a:p>
          <a:p>
            <a:pPr marL="457200" indent="-457200">
              <a:buFont typeface="Arial" panose="020B0604020202020204" pitchFamily="34" charset="0"/>
              <a:buChar char="•"/>
            </a:pPr>
            <a:r>
              <a:rPr lang="de-DE" dirty="0">
                <a:solidFill>
                  <a:srgbClr val="671F1A"/>
                </a:solidFill>
              </a:rPr>
              <a:t>Treueverhältnis (+)</a:t>
            </a:r>
          </a:p>
          <a:p>
            <a:pPr marL="457200" indent="-457200">
              <a:buFont typeface="Arial" panose="020B0604020202020204" pitchFamily="34" charset="0"/>
              <a:buChar char="•"/>
            </a:pPr>
            <a:r>
              <a:rPr lang="de-DE" dirty="0">
                <a:solidFill>
                  <a:srgbClr val="671F1A"/>
                </a:solidFill>
              </a:rPr>
              <a:t>über fremdes Vermögen (+)</a:t>
            </a:r>
          </a:p>
          <a:p>
            <a:pPr marL="457200" indent="-457200">
              <a:buFont typeface="Arial" panose="020B0604020202020204" pitchFamily="34" charset="0"/>
              <a:buChar char="•"/>
            </a:pPr>
            <a:r>
              <a:rPr lang="de-DE" dirty="0">
                <a:solidFill>
                  <a:srgbClr val="671F1A"/>
                </a:solidFill>
              </a:rPr>
              <a:t>Pflichtverletzung?</a:t>
            </a:r>
          </a:p>
          <a:p>
            <a:pPr marL="1200150" lvl="1" indent="-457200">
              <a:buFont typeface="Arial" panose="020B0604020202020204" pitchFamily="34" charset="0"/>
              <a:buChar char="•"/>
            </a:pPr>
            <a:r>
              <a:rPr lang="de-DE" dirty="0"/>
              <a:t>= Verletzung von Pflicht, die dem Vermögensschutz dient</a:t>
            </a:r>
          </a:p>
          <a:p>
            <a:endParaRPr lang="de-DE" dirty="0"/>
          </a:p>
        </p:txBody>
      </p:sp>
    </p:spTree>
    <p:extLst>
      <p:ext uri="{BB962C8B-B14F-4D97-AF65-F5344CB8AC3E}">
        <p14:creationId xmlns:p14="http://schemas.microsoft.com/office/powerpoint/2010/main" val="524822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E1561D-602B-3949-AEDD-FAA066B4BBC0}"/>
              </a:ext>
            </a:extLst>
          </p:cNvPr>
          <p:cNvSpPr>
            <a:spLocks noGrp="1"/>
          </p:cNvSpPr>
          <p:nvPr>
            <p:ph type="title"/>
          </p:nvPr>
        </p:nvSpPr>
        <p:spPr/>
        <p:txBody>
          <a:bodyPr/>
          <a:lstStyle/>
          <a:p>
            <a:r>
              <a:rPr lang="de-DE" dirty="0"/>
              <a:t>Pflichtverletzung</a:t>
            </a:r>
          </a:p>
        </p:txBody>
      </p:sp>
      <p:sp>
        <p:nvSpPr>
          <p:cNvPr id="5" name="Inhaltsplatzhalter 4">
            <a:extLst>
              <a:ext uri="{FF2B5EF4-FFF2-40B4-BE49-F238E27FC236}">
                <a16:creationId xmlns:a16="http://schemas.microsoft.com/office/drawing/2014/main" id="{B0895FA5-4D34-8743-8D8A-4754F94FB585}"/>
              </a:ext>
            </a:extLst>
          </p:cNvPr>
          <p:cNvSpPr>
            <a:spLocks noGrp="1"/>
          </p:cNvSpPr>
          <p:nvPr>
            <p:ph idx="1"/>
          </p:nvPr>
        </p:nvSpPr>
        <p:spPr/>
        <p:txBody>
          <a:bodyPr>
            <a:normAutofit fontScale="85000" lnSpcReduction="20000"/>
          </a:bodyPr>
          <a:lstStyle/>
          <a:p>
            <a:r>
              <a:rPr lang="de-DE" dirty="0"/>
              <a:t>Verschiedene Ansatzpunkte für Pflichtverletzung:</a:t>
            </a:r>
          </a:p>
          <a:p>
            <a:pPr marL="342900" indent="-342900">
              <a:buFont typeface="Arial" panose="020B0604020202020204" pitchFamily="34" charset="0"/>
              <a:buChar char="•"/>
            </a:pPr>
            <a:r>
              <a:rPr lang="de-DE" dirty="0"/>
              <a:t>Generell unrentabel</a:t>
            </a:r>
          </a:p>
          <a:p>
            <a:pPr marL="342900" indent="-342900">
              <a:buFont typeface="Arial" panose="020B0604020202020204" pitchFamily="34" charset="0"/>
              <a:buChar char="•"/>
            </a:pPr>
            <a:r>
              <a:rPr lang="de-DE" dirty="0"/>
              <a:t>Verträge zu früh geschlossen; Urteil nicht abgewartet</a:t>
            </a:r>
          </a:p>
          <a:p>
            <a:pPr marL="342900" indent="-342900">
              <a:buFont typeface="Arial" panose="020B0604020202020204" pitchFamily="34" charset="0"/>
              <a:buChar char="•"/>
            </a:pPr>
            <a:r>
              <a:rPr lang="de-DE" dirty="0"/>
              <a:t>Zu hoher Schadensersatz bei ordnungspolitischer Kündigung</a:t>
            </a:r>
          </a:p>
          <a:p>
            <a:pPr marL="342900" indent="-342900">
              <a:buFont typeface="Arial" panose="020B0604020202020204" pitchFamily="34" charset="0"/>
              <a:buChar char="•"/>
            </a:pPr>
            <a:r>
              <a:rPr lang="de-DE" dirty="0"/>
              <a:t>Finanzieller Rahmen durch Einbeziehung von </a:t>
            </a:r>
            <a:r>
              <a:rPr lang="de-DE" dirty="0" err="1"/>
              <a:t>TollCollect</a:t>
            </a:r>
            <a:r>
              <a:rPr lang="de-DE" dirty="0"/>
              <a:t> gesprengt</a:t>
            </a:r>
          </a:p>
          <a:p>
            <a:pPr marL="342900" indent="-342900">
              <a:buFont typeface="Arial" panose="020B0604020202020204" pitchFamily="34" charset="0"/>
              <a:buChar char="•"/>
            </a:pPr>
            <a:r>
              <a:rPr lang="de-DE" dirty="0"/>
              <a:t>Europarechtswidrig</a:t>
            </a:r>
          </a:p>
          <a:p>
            <a:pPr marL="342900" indent="-342900">
              <a:buFont typeface="Arial" panose="020B0604020202020204" pitchFamily="34" charset="0"/>
              <a:buChar char="•"/>
            </a:pPr>
            <a:r>
              <a:rPr lang="de-DE" dirty="0"/>
              <a:t>Schwerwiegende Verstöße im Vergabeverfahren</a:t>
            </a:r>
          </a:p>
          <a:p>
            <a:pPr marL="457200" indent="-457200">
              <a:buFont typeface="Arial" panose="020B0604020202020204" pitchFamily="34" charset="0"/>
              <a:buChar char="•"/>
            </a:pPr>
            <a:endParaRPr lang="de-DE" dirty="0"/>
          </a:p>
        </p:txBody>
      </p:sp>
    </p:spTree>
    <p:extLst>
      <p:ext uri="{BB962C8B-B14F-4D97-AF65-F5344CB8AC3E}">
        <p14:creationId xmlns:p14="http://schemas.microsoft.com/office/powerpoint/2010/main" val="104770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E1561D-602B-3949-AEDD-FAA066B4BBC0}"/>
              </a:ext>
            </a:extLst>
          </p:cNvPr>
          <p:cNvSpPr>
            <a:spLocks noGrp="1"/>
          </p:cNvSpPr>
          <p:nvPr>
            <p:ph type="title"/>
          </p:nvPr>
        </p:nvSpPr>
        <p:spPr/>
        <p:txBody>
          <a:bodyPr/>
          <a:lstStyle/>
          <a:p>
            <a:r>
              <a:rPr lang="de-DE" dirty="0"/>
              <a:t>Pflichtverletzung</a:t>
            </a:r>
          </a:p>
        </p:txBody>
      </p:sp>
      <p:sp>
        <p:nvSpPr>
          <p:cNvPr id="5" name="Inhaltsplatzhalter 4">
            <a:extLst>
              <a:ext uri="{FF2B5EF4-FFF2-40B4-BE49-F238E27FC236}">
                <a16:creationId xmlns:a16="http://schemas.microsoft.com/office/drawing/2014/main" id="{B0895FA5-4D34-8743-8D8A-4754F94FB585}"/>
              </a:ext>
            </a:extLst>
          </p:cNvPr>
          <p:cNvSpPr>
            <a:spLocks noGrp="1"/>
          </p:cNvSpPr>
          <p:nvPr>
            <p:ph idx="1"/>
          </p:nvPr>
        </p:nvSpPr>
        <p:spPr/>
        <p:txBody>
          <a:bodyPr>
            <a:normAutofit fontScale="85000" lnSpcReduction="20000"/>
          </a:bodyPr>
          <a:lstStyle/>
          <a:p>
            <a:r>
              <a:rPr lang="de-DE" dirty="0"/>
              <a:t>Verschiedene Ansatzpunkte für Pflichtverletzung:</a:t>
            </a:r>
          </a:p>
          <a:p>
            <a:pPr marL="342900" indent="-342900">
              <a:buFont typeface="Arial" panose="020B0604020202020204" pitchFamily="34" charset="0"/>
              <a:buChar char="•"/>
            </a:pPr>
            <a:r>
              <a:rPr lang="de-DE" dirty="0">
                <a:solidFill>
                  <a:schemeClr val="bg2">
                    <a:lumMod val="75000"/>
                  </a:schemeClr>
                </a:solidFill>
              </a:rPr>
              <a:t>Generell unrentabel </a:t>
            </a:r>
          </a:p>
          <a:p>
            <a:pPr marL="342900" indent="-342900">
              <a:buFont typeface="Arial" panose="020B0604020202020204" pitchFamily="34" charset="0"/>
              <a:buChar char="•"/>
            </a:pPr>
            <a:r>
              <a:rPr lang="de-DE" dirty="0"/>
              <a:t>Verträge zu früh geschlossen; Urteil nicht abgewartet</a:t>
            </a:r>
          </a:p>
          <a:p>
            <a:pPr marL="342900" indent="-342900">
              <a:buFont typeface="Arial" panose="020B0604020202020204" pitchFamily="34" charset="0"/>
              <a:buChar char="•"/>
            </a:pPr>
            <a:r>
              <a:rPr lang="de-DE" dirty="0"/>
              <a:t>Zu hoher Schadensersatz bei ordnungspolitischer Kündigung </a:t>
            </a:r>
          </a:p>
          <a:p>
            <a:pPr marL="342900" indent="-342900">
              <a:buFont typeface="Arial" panose="020B0604020202020204" pitchFamily="34" charset="0"/>
              <a:buChar char="•"/>
            </a:pPr>
            <a:r>
              <a:rPr lang="de-DE" dirty="0">
                <a:solidFill>
                  <a:schemeClr val="bg2">
                    <a:lumMod val="75000"/>
                  </a:schemeClr>
                </a:solidFill>
              </a:rPr>
              <a:t>Finanzieller Rahmen durch Einbeziehung von </a:t>
            </a:r>
            <a:r>
              <a:rPr lang="de-DE" dirty="0" err="1">
                <a:solidFill>
                  <a:schemeClr val="bg2">
                    <a:lumMod val="75000"/>
                  </a:schemeClr>
                </a:solidFill>
              </a:rPr>
              <a:t>TollCollect</a:t>
            </a:r>
            <a:r>
              <a:rPr lang="de-DE" dirty="0">
                <a:solidFill>
                  <a:schemeClr val="bg2">
                    <a:lumMod val="75000"/>
                  </a:schemeClr>
                </a:solidFill>
              </a:rPr>
              <a:t> gesprengt</a:t>
            </a:r>
          </a:p>
          <a:p>
            <a:pPr marL="342900" indent="-342900">
              <a:buFont typeface="Arial" panose="020B0604020202020204" pitchFamily="34" charset="0"/>
              <a:buChar char="•"/>
            </a:pPr>
            <a:r>
              <a:rPr lang="de-DE" dirty="0"/>
              <a:t>Europarechtswidrig</a:t>
            </a:r>
          </a:p>
          <a:p>
            <a:pPr marL="342900" indent="-342900">
              <a:buFont typeface="Arial" panose="020B0604020202020204" pitchFamily="34" charset="0"/>
              <a:buChar char="•"/>
            </a:pPr>
            <a:r>
              <a:rPr lang="de-DE" dirty="0">
                <a:solidFill>
                  <a:schemeClr val="bg2">
                    <a:lumMod val="75000"/>
                  </a:schemeClr>
                </a:solidFill>
              </a:rPr>
              <a:t>Schwerwiegende Verstöße im Vergabeverfahren =&gt; </a:t>
            </a:r>
            <a:r>
              <a:rPr lang="de-DE" dirty="0" err="1">
                <a:solidFill>
                  <a:schemeClr val="bg2">
                    <a:lumMod val="75000"/>
                  </a:schemeClr>
                </a:solidFill>
              </a:rPr>
              <a:t>buceri.us</a:t>
            </a:r>
            <a:r>
              <a:rPr lang="de-DE" dirty="0">
                <a:solidFill>
                  <a:schemeClr val="bg2">
                    <a:lumMod val="75000"/>
                  </a:schemeClr>
                </a:solidFill>
              </a:rPr>
              <a:t>/</a:t>
            </a:r>
            <a:r>
              <a:rPr lang="de-DE" dirty="0" err="1">
                <a:solidFill>
                  <a:schemeClr val="bg2">
                    <a:lumMod val="75000"/>
                  </a:schemeClr>
                </a:solidFill>
              </a:rPr>
              <a:t>fofftein</a:t>
            </a:r>
            <a:endParaRPr lang="de-DE" dirty="0">
              <a:solidFill>
                <a:schemeClr val="bg2">
                  <a:lumMod val="75000"/>
                </a:schemeClr>
              </a:solidFill>
            </a:endParaRPr>
          </a:p>
          <a:p>
            <a:endParaRPr lang="de-DE" dirty="0"/>
          </a:p>
        </p:txBody>
      </p:sp>
    </p:spTree>
    <p:extLst>
      <p:ext uri="{BB962C8B-B14F-4D97-AF65-F5344CB8AC3E}">
        <p14:creationId xmlns:p14="http://schemas.microsoft.com/office/powerpoint/2010/main" val="655578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620E7C-6A12-E04F-A764-091D69BBE747}"/>
              </a:ext>
            </a:extLst>
          </p:cNvPr>
          <p:cNvSpPr>
            <a:spLocks noGrp="1"/>
          </p:cNvSpPr>
          <p:nvPr>
            <p:ph type="title"/>
          </p:nvPr>
        </p:nvSpPr>
        <p:spPr/>
        <p:txBody>
          <a:bodyPr/>
          <a:lstStyle/>
          <a:p>
            <a:r>
              <a:rPr lang="de-DE" dirty="0"/>
              <a:t>Pflichtverletzung</a:t>
            </a:r>
          </a:p>
        </p:txBody>
      </p:sp>
      <p:sp>
        <p:nvSpPr>
          <p:cNvPr id="3" name="Inhaltsplatzhalter 2">
            <a:extLst>
              <a:ext uri="{FF2B5EF4-FFF2-40B4-BE49-F238E27FC236}">
                <a16:creationId xmlns:a16="http://schemas.microsoft.com/office/drawing/2014/main" id="{0AB1D3AF-C651-3A45-A039-62CEA1E44BE0}"/>
              </a:ext>
            </a:extLst>
          </p:cNvPr>
          <p:cNvSpPr>
            <a:spLocks noGrp="1"/>
          </p:cNvSpPr>
          <p:nvPr>
            <p:ph idx="1"/>
          </p:nvPr>
        </p:nvSpPr>
        <p:spPr/>
        <p:txBody>
          <a:bodyPr/>
          <a:lstStyle/>
          <a:p>
            <a:pPr marL="457200" indent="-457200">
              <a:buFont typeface="Arial" panose="020B0604020202020204" pitchFamily="34" charset="0"/>
              <a:buChar char="•"/>
            </a:pPr>
            <a:r>
              <a:rPr lang="de-DE" dirty="0"/>
              <a:t>War Vertragsgestaltung bzgl. Schadensersatz pflichtwidrig?</a:t>
            </a:r>
          </a:p>
          <a:p>
            <a:pPr lvl="1" indent="0">
              <a:buNone/>
            </a:pPr>
            <a:r>
              <a:rPr lang="de-DE" dirty="0"/>
              <a:t>I. Verstoß gegen Haushaltsrecht</a:t>
            </a:r>
          </a:p>
          <a:p>
            <a:pPr lvl="1" indent="0">
              <a:buNone/>
            </a:pPr>
            <a:r>
              <a:rPr lang="de-DE" dirty="0">
                <a:solidFill>
                  <a:srgbClr val="671F1A"/>
                </a:solidFill>
              </a:rPr>
              <a:t>II. Verstoß gegen Gebot der Wirtschaftlichkeit und Sparsamkeit</a:t>
            </a:r>
          </a:p>
          <a:p>
            <a:pPr lvl="1" indent="0">
              <a:buNone/>
            </a:pPr>
            <a:r>
              <a:rPr lang="de-DE" dirty="0"/>
              <a:t>III. Verstoß gegen Beihilfeverbot</a:t>
            </a:r>
          </a:p>
          <a:p>
            <a:pPr marL="457200" indent="-457200">
              <a:buFont typeface="Arial" panose="020B0604020202020204" pitchFamily="34" charset="0"/>
              <a:buChar char="•"/>
            </a:pPr>
            <a:endParaRPr lang="de-DE" dirty="0"/>
          </a:p>
        </p:txBody>
      </p:sp>
    </p:spTree>
    <p:extLst>
      <p:ext uri="{BB962C8B-B14F-4D97-AF65-F5344CB8AC3E}">
        <p14:creationId xmlns:p14="http://schemas.microsoft.com/office/powerpoint/2010/main" val="220021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4256C1-1BC9-2C41-8AAE-501072F664E1}"/>
              </a:ext>
            </a:extLst>
          </p:cNvPr>
          <p:cNvSpPr>
            <a:spLocks noGrp="1"/>
          </p:cNvSpPr>
          <p:nvPr>
            <p:ph type="title"/>
          </p:nvPr>
        </p:nvSpPr>
        <p:spPr/>
        <p:txBody>
          <a:bodyPr/>
          <a:lstStyle/>
          <a:p>
            <a:r>
              <a:rPr lang="de-DE" dirty="0"/>
              <a:t>Pflichtverletzung I</a:t>
            </a:r>
          </a:p>
        </p:txBody>
      </p:sp>
      <p:sp>
        <p:nvSpPr>
          <p:cNvPr id="3" name="Inhaltsplatzhalter 2">
            <a:extLst>
              <a:ext uri="{FF2B5EF4-FFF2-40B4-BE49-F238E27FC236}">
                <a16:creationId xmlns:a16="http://schemas.microsoft.com/office/drawing/2014/main" id="{E96EC1F3-D1B1-B04E-A40A-C8D1B4E827C8}"/>
              </a:ext>
            </a:extLst>
          </p:cNvPr>
          <p:cNvSpPr>
            <a:spLocks noGrp="1"/>
          </p:cNvSpPr>
          <p:nvPr>
            <p:ph idx="1"/>
          </p:nvPr>
        </p:nvSpPr>
        <p:spPr/>
        <p:txBody>
          <a:bodyPr/>
          <a:lstStyle/>
          <a:p>
            <a:r>
              <a:rPr lang="de-DE" dirty="0">
                <a:solidFill>
                  <a:srgbClr val="671F1A"/>
                </a:solidFill>
              </a:rPr>
              <a:t>Verstoß gegen Haushaltsrecht?</a:t>
            </a:r>
          </a:p>
          <a:p>
            <a:pPr marL="457200" indent="-457200">
              <a:buFont typeface="Arial" panose="020B0604020202020204" pitchFamily="34" charset="0"/>
              <a:buChar char="•"/>
            </a:pPr>
            <a:r>
              <a:rPr lang="de-DE" dirty="0" err="1"/>
              <a:t>Grds</a:t>
            </a:r>
            <a:r>
              <a:rPr lang="de-DE" dirty="0"/>
              <a:t>: Ausgaben durch Exekutive nur nach Ermächtigung durch Legislative</a:t>
            </a:r>
          </a:p>
          <a:p>
            <a:pPr marL="457200" indent="-457200">
              <a:buFont typeface="Arial" panose="020B0604020202020204" pitchFamily="34" charset="0"/>
              <a:buChar char="•"/>
            </a:pPr>
            <a:endParaRPr lang="de-DE" dirty="0"/>
          </a:p>
          <a:p>
            <a:pPr marL="457200" indent="-457200">
              <a:buFont typeface="Arial" panose="020B0604020202020204" pitchFamily="34" charset="0"/>
              <a:buChar char="•"/>
            </a:pPr>
            <a:endParaRPr lang="de-DE" dirty="0"/>
          </a:p>
        </p:txBody>
      </p:sp>
      <p:grpSp>
        <p:nvGrpSpPr>
          <p:cNvPr id="12" name="Gruppieren 11">
            <a:extLst>
              <a:ext uri="{FF2B5EF4-FFF2-40B4-BE49-F238E27FC236}">
                <a16:creationId xmlns:a16="http://schemas.microsoft.com/office/drawing/2014/main" id="{9108D9CB-DFFB-1949-8F0B-AE1B59BA2F51}"/>
              </a:ext>
            </a:extLst>
          </p:cNvPr>
          <p:cNvGrpSpPr/>
          <p:nvPr/>
        </p:nvGrpSpPr>
        <p:grpSpPr>
          <a:xfrm>
            <a:off x="2350208" y="3513762"/>
            <a:ext cx="3547154" cy="657546"/>
            <a:chOff x="2103633" y="3513762"/>
            <a:chExt cx="3547154" cy="657546"/>
          </a:xfrm>
        </p:grpSpPr>
        <p:cxnSp>
          <p:nvCxnSpPr>
            <p:cNvPr id="5" name="Gerade Verbindung mit Pfeil 4">
              <a:extLst>
                <a:ext uri="{FF2B5EF4-FFF2-40B4-BE49-F238E27FC236}">
                  <a16:creationId xmlns:a16="http://schemas.microsoft.com/office/drawing/2014/main" id="{1B9A0D0E-665C-2043-B773-7374F80A32FF}"/>
                </a:ext>
              </a:extLst>
            </p:cNvPr>
            <p:cNvCxnSpPr/>
            <p:nvPr/>
          </p:nvCxnSpPr>
          <p:spPr>
            <a:xfrm flipH="1">
              <a:off x="2103633" y="3513762"/>
              <a:ext cx="1736333" cy="6575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6" name="Gerade Verbindung mit Pfeil 5">
              <a:extLst>
                <a:ext uri="{FF2B5EF4-FFF2-40B4-BE49-F238E27FC236}">
                  <a16:creationId xmlns:a16="http://schemas.microsoft.com/office/drawing/2014/main" id="{E7B89612-0B05-1B4E-A597-887155777A9F}"/>
                </a:ext>
              </a:extLst>
            </p:cNvPr>
            <p:cNvCxnSpPr>
              <a:cxnSpLocks/>
            </p:cNvCxnSpPr>
            <p:nvPr/>
          </p:nvCxnSpPr>
          <p:spPr>
            <a:xfrm>
              <a:off x="3832261" y="3513762"/>
              <a:ext cx="1818526" cy="65754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10" name="Textfeld 9">
            <a:extLst>
              <a:ext uri="{FF2B5EF4-FFF2-40B4-BE49-F238E27FC236}">
                <a16:creationId xmlns:a16="http://schemas.microsoft.com/office/drawing/2014/main" id="{96190D25-BC43-1349-8E12-7512622A6ED8}"/>
              </a:ext>
            </a:extLst>
          </p:cNvPr>
          <p:cNvSpPr txBox="1"/>
          <p:nvPr/>
        </p:nvSpPr>
        <p:spPr>
          <a:xfrm>
            <a:off x="652411" y="4252271"/>
            <a:ext cx="3375061" cy="923330"/>
          </a:xfrm>
          <a:prstGeom prst="rect">
            <a:avLst/>
          </a:prstGeom>
          <a:noFill/>
        </p:spPr>
        <p:txBody>
          <a:bodyPr wrap="square" rtlCol="0">
            <a:spAutoFit/>
          </a:bodyPr>
          <a:lstStyle/>
          <a:p>
            <a:r>
              <a:rPr lang="de-DE" dirty="0">
                <a:latin typeface="Helvetica Light" panose="020B0403020202020204" pitchFamily="34" charset="0"/>
              </a:rPr>
              <a:t>Gewährleistungsermächtigung (§ 39 BHO)</a:t>
            </a:r>
          </a:p>
          <a:p>
            <a:r>
              <a:rPr lang="de-DE" dirty="0">
                <a:latin typeface="Helvetica Light" panose="020B0403020202020204" pitchFamily="34" charset="0"/>
              </a:rPr>
              <a:t>=&gt; Inanspruchnahme unsicher</a:t>
            </a:r>
          </a:p>
        </p:txBody>
      </p:sp>
      <p:sp>
        <p:nvSpPr>
          <p:cNvPr id="11" name="Textfeld 10">
            <a:extLst>
              <a:ext uri="{FF2B5EF4-FFF2-40B4-BE49-F238E27FC236}">
                <a16:creationId xmlns:a16="http://schemas.microsoft.com/office/drawing/2014/main" id="{0D2BB6A3-A04F-3E48-BAAE-4BBB22D9539B}"/>
              </a:ext>
            </a:extLst>
          </p:cNvPr>
          <p:cNvSpPr txBox="1"/>
          <p:nvPr/>
        </p:nvSpPr>
        <p:spPr>
          <a:xfrm>
            <a:off x="4277472" y="4252271"/>
            <a:ext cx="4116515" cy="923330"/>
          </a:xfrm>
          <a:prstGeom prst="rect">
            <a:avLst/>
          </a:prstGeom>
          <a:noFill/>
        </p:spPr>
        <p:txBody>
          <a:bodyPr wrap="square" rtlCol="0">
            <a:spAutoFit/>
          </a:bodyPr>
          <a:lstStyle/>
          <a:p>
            <a:r>
              <a:rPr lang="de-DE" dirty="0">
                <a:latin typeface="Helvetica Light" panose="020B0403020202020204" pitchFamily="34" charset="0"/>
              </a:rPr>
              <a:t>Verpflichtungsermächtigung </a:t>
            </a:r>
          </a:p>
          <a:p>
            <a:r>
              <a:rPr lang="de-DE" dirty="0">
                <a:latin typeface="Helvetica Light" panose="020B0403020202020204" pitchFamily="34" charset="0"/>
              </a:rPr>
              <a:t>(§ 38 BHO) </a:t>
            </a:r>
          </a:p>
          <a:p>
            <a:r>
              <a:rPr lang="de-DE" dirty="0">
                <a:latin typeface="Helvetica Light" panose="020B0403020202020204" pitchFamily="34" charset="0"/>
              </a:rPr>
              <a:t>=&gt; Inanspruchnahme wahrscheinlich</a:t>
            </a:r>
          </a:p>
        </p:txBody>
      </p:sp>
      <p:sp>
        <p:nvSpPr>
          <p:cNvPr id="13" name="Textfeld 12">
            <a:extLst>
              <a:ext uri="{FF2B5EF4-FFF2-40B4-BE49-F238E27FC236}">
                <a16:creationId xmlns:a16="http://schemas.microsoft.com/office/drawing/2014/main" id="{157F4BD1-6A5C-EF4F-AD8F-373B4B294EB0}"/>
              </a:ext>
            </a:extLst>
          </p:cNvPr>
          <p:cNvSpPr txBox="1"/>
          <p:nvPr/>
        </p:nvSpPr>
        <p:spPr>
          <a:xfrm>
            <a:off x="2350208" y="5409030"/>
            <a:ext cx="4964991" cy="646331"/>
          </a:xfrm>
          <a:prstGeom prst="rect">
            <a:avLst/>
          </a:prstGeom>
          <a:noFill/>
        </p:spPr>
        <p:txBody>
          <a:bodyPr wrap="square" rtlCol="0">
            <a:spAutoFit/>
          </a:bodyPr>
          <a:lstStyle/>
          <a:p>
            <a:pPr marL="285750" indent="-285750">
              <a:buFont typeface="Arial" panose="020B0604020202020204" pitchFamily="34" charset="0"/>
              <a:buChar char="•"/>
            </a:pPr>
            <a:r>
              <a:rPr lang="de-DE" dirty="0">
                <a:latin typeface="Helvetica Light" panose="020B0403020202020204" pitchFamily="34" charset="0"/>
              </a:rPr>
              <a:t>Schließen sich gegenseitig aus</a:t>
            </a:r>
          </a:p>
          <a:p>
            <a:pPr marL="285750" indent="-285750">
              <a:buFont typeface="Arial" panose="020B0604020202020204" pitchFamily="34" charset="0"/>
              <a:buChar char="•"/>
            </a:pPr>
            <a:r>
              <a:rPr lang="de-DE" dirty="0">
                <a:latin typeface="Helvetica Light" panose="020B0403020202020204" pitchFamily="34" charset="0"/>
              </a:rPr>
              <a:t>Schützen parlamentarisches Budgetrecht</a:t>
            </a:r>
          </a:p>
        </p:txBody>
      </p:sp>
    </p:spTree>
    <p:extLst>
      <p:ext uri="{BB962C8B-B14F-4D97-AF65-F5344CB8AC3E}">
        <p14:creationId xmlns:p14="http://schemas.microsoft.com/office/powerpoint/2010/main" val="4132594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029049-596A-0147-B505-5015613942AD}"/>
              </a:ext>
            </a:extLst>
          </p:cNvPr>
          <p:cNvSpPr>
            <a:spLocks noGrp="1"/>
          </p:cNvSpPr>
          <p:nvPr>
            <p:ph type="title"/>
          </p:nvPr>
        </p:nvSpPr>
        <p:spPr/>
        <p:txBody>
          <a:bodyPr/>
          <a:lstStyle/>
          <a:p>
            <a:r>
              <a:rPr lang="de-DE" dirty="0"/>
              <a:t>Pflichtverletzung I</a:t>
            </a:r>
          </a:p>
        </p:txBody>
      </p:sp>
      <p:sp>
        <p:nvSpPr>
          <p:cNvPr id="3" name="Inhaltsplatzhalter 2">
            <a:extLst>
              <a:ext uri="{FF2B5EF4-FFF2-40B4-BE49-F238E27FC236}">
                <a16:creationId xmlns:a16="http://schemas.microsoft.com/office/drawing/2014/main" id="{014719B1-2BA6-F44F-9D32-B70E67BC1F43}"/>
              </a:ext>
            </a:extLst>
          </p:cNvPr>
          <p:cNvSpPr>
            <a:spLocks noGrp="1"/>
          </p:cNvSpPr>
          <p:nvPr>
            <p:ph idx="1"/>
          </p:nvPr>
        </p:nvSpPr>
        <p:spPr/>
        <p:txBody>
          <a:bodyPr/>
          <a:lstStyle/>
          <a:p>
            <a:pPr marL="457200" indent="-457200">
              <a:buFont typeface="Arial" panose="020B0604020202020204" pitchFamily="34" charset="0"/>
              <a:buChar char="•"/>
            </a:pPr>
            <a:r>
              <a:rPr lang="de-DE" sz="2800" dirty="0"/>
              <a:t>Verpflichtungsermächtigung über 2 </a:t>
            </a:r>
            <a:r>
              <a:rPr lang="de-DE" sz="2800" dirty="0" err="1"/>
              <a:t>Mrd</a:t>
            </a:r>
            <a:r>
              <a:rPr lang="de-DE" sz="2800" dirty="0"/>
              <a:t> EUR für „Ausgaben für Einzug der Infrastrukturabgabe“</a:t>
            </a:r>
          </a:p>
          <a:p>
            <a:pPr marL="457200" indent="-457200">
              <a:buFont typeface="Arial" panose="020B0604020202020204" pitchFamily="34" charset="0"/>
              <a:buChar char="•"/>
            </a:pPr>
            <a:r>
              <a:rPr lang="de-DE" sz="2800" dirty="0"/>
              <a:t>Aber: Schadensersatz bei Kündigung davon umfasst?</a:t>
            </a:r>
          </a:p>
          <a:p>
            <a:pPr marL="1200150" lvl="1" indent="-457200">
              <a:buFont typeface="Arial" panose="020B0604020202020204" pitchFamily="34" charset="0"/>
              <a:buChar char="•"/>
            </a:pPr>
            <a:r>
              <a:rPr lang="de-DE" dirty="0"/>
              <a:t>Wird in Gutachten für UA bezweifelt</a:t>
            </a:r>
          </a:p>
          <a:p>
            <a:pPr marL="457200" indent="-457200">
              <a:buFont typeface="Arial" panose="020B0604020202020204" pitchFamily="34" charset="0"/>
              <a:buChar char="•"/>
            </a:pPr>
            <a:r>
              <a:rPr lang="de-DE" sz="2800" dirty="0">
                <a:solidFill>
                  <a:schemeClr val="bg2">
                    <a:lumMod val="75000"/>
                  </a:schemeClr>
                </a:solidFill>
              </a:rPr>
              <a:t>Finanzieller Spielraum eingehalten? (Stichwort: </a:t>
            </a:r>
            <a:r>
              <a:rPr lang="de-DE" sz="2800" dirty="0" err="1">
                <a:solidFill>
                  <a:schemeClr val="bg2">
                    <a:lumMod val="75000"/>
                  </a:schemeClr>
                </a:solidFill>
              </a:rPr>
              <a:t>TollCollect</a:t>
            </a:r>
            <a:r>
              <a:rPr lang="de-DE" sz="2800" dirty="0">
                <a:solidFill>
                  <a:schemeClr val="bg2">
                    <a:lumMod val="75000"/>
                  </a:schemeClr>
                </a:solidFill>
              </a:rPr>
              <a:t>)</a:t>
            </a:r>
          </a:p>
          <a:p>
            <a:pPr marL="457200" indent="-457200">
              <a:buFont typeface="Arial" panose="020B0604020202020204" pitchFamily="34" charset="0"/>
              <a:buChar char="•"/>
            </a:pPr>
            <a:r>
              <a:rPr lang="de-DE" sz="2800" dirty="0"/>
              <a:t>Erg: PV (–)</a:t>
            </a:r>
          </a:p>
        </p:txBody>
      </p:sp>
    </p:spTree>
    <p:extLst>
      <p:ext uri="{BB962C8B-B14F-4D97-AF65-F5344CB8AC3E}">
        <p14:creationId xmlns:p14="http://schemas.microsoft.com/office/powerpoint/2010/main" val="4222373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C489D4-EE4B-B44A-84FC-10F6D30715F3}"/>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6232048F-2160-3341-B4B0-B51D04475A72}"/>
              </a:ext>
            </a:extLst>
          </p:cNvPr>
          <p:cNvSpPr>
            <a:spLocks noGrp="1"/>
          </p:cNvSpPr>
          <p:nvPr>
            <p:ph idx="1"/>
          </p:nvPr>
        </p:nvSpPr>
        <p:spPr/>
        <p:txBody>
          <a:bodyPr>
            <a:normAutofit fontScale="85000" lnSpcReduction="10000"/>
          </a:bodyPr>
          <a:lstStyle/>
          <a:p>
            <a:r>
              <a:rPr lang="de-DE" dirty="0">
                <a:solidFill>
                  <a:srgbClr val="671F1A"/>
                </a:solidFill>
              </a:rPr>
              <a:t>Verstoß gegen das Gebot der Wirtschaftlichkeit und Sparsamkeit?</a:t>
            </a:r>
          </a:p>
          <a:p>
            <a:pPr marL="457200" indent="-457200">
              <a:buFont typeface="Arial" panose="020B0604020202020204" pitchFamily="34" charset="0"/>
              <a:buChar char="•"/>
            </a:pPr>
            <a:r>
              <a:rPr lang="de-DE" dirty="0"/>
              <a:t>Einfachgesetzlich und verfassungsrechtlich verankert</a:t>
            </a:r>
          </a:p>
          <a:p>
            <a:pPr marL="457200" indent="-457200">
              <a:buFont typeface="Arial" panose="020B0604020202020204" pitchFamily="34" charset="0"/>
              <a:buChar char="•"/>
            </a:pPr>
            <a:r>
              <a:rPr lang="de-DE" dirty="0"/>
              <a:t>Sichert optimale Nutzung öffentlicher Ressourcen</a:t>
            </a:r>
          </a:p>
          <a:p>
            <a:pPr marL="457200" indent="-457200">
              <a:buFont typeface="Arial" panose="020B0604020202020204" pitchFamily="34" charset="0"/>
              <a:buChar char="•"/>
            </a:pPr>
            <a:r>
              <a:rPr lang="de-DE" dirty="0"/>
              <a:t>Minimal- oder Maximalprinzip</a:t>
            </a:r>
          </a:p>
          <a:p>
            <a:pPr marL="457200" indent="-457200">
              <a:buFont typeface="Arial" panose="020B0604020202020204" pitchFamily="34" charset="0"/>
              <a:buChar char="•"/>
            </a:pPr>
            <a:r>
              <a:rPr lang="de-DE" dirty="0"/>
              <a:t>Daraus ableitbar: Verbot von unnötigen Risiken</a:t>
            </a:r>
          </a:p>
          <a:p>
            <a:pPr marL="457200" indent="-457200">
              <a:buFont typeface="Arial" panose="020B0604020202020204" pitchFamily="34" charset="0"/>
              <a:buChar char="•"/>
            </a:pPr>
            <a:r>
              <a:rPr lang="de-DE" dirty="0"/>
              <a:t>Verletzung = untreuerelevante PV</a:t>
            </a:r>
          </a:p>
          <a:p>
            <a:pPr marL="457200" indent="-457200">
              <a:buFont typeface="Arial" panose="020B0604020202020204" pitchFamily="34" charset="0"/>
              <a:buChar char="•"/>
            </a:pPr>
            <a:r>
              <a:rPr lang="de-DE" dirty="0"/>
              <a:t>Aber: </a:t>
            </a:r>
            <a:r>
              <a:rPr lang="de-DE" dirty="0">
                <a:solidFill>
                  <a:srgbClr val="671F1A"/>
                </a:solidFill>
              </a:rPr>
              <a:t>Ermessensspielraum!</a:t>
            </a:r>
          </a:p>
        </p:txBody>
      </p:sp>
    </p:spTree>
    <p:extLst>
      <p:ext uri="{BB962C8B-B14F-4D97-AF65-F5344CB8AC3E}">
        <p14:creationId xmlns:p14="http://schemas.microsoft.com/office/powerpoint/2010/main" val="300042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97F66D-A03C-1642-A31D-80FA9F772F58}"/>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CFA86B7C-1D90-D946-BD82-75B21BDEB0F8}"/>
              </a:ext>
            </a:extLst>
          </p:cNvPr>
          <p:cNvSpPr>
            <a:spLocks noGrp="1"/>
          </p:cNvSpPr>
          <p:nvPr>
            <p:ph idx="1"/>
          </p:nvPr>
        </p:nvSpPr>
        <p:spPr/>
        <p:txBody>
          <a:bodyPr>
            <a:normAutofit fontScale="85000" lnSpcReduction="10000"/>
          </a:bodyPr>
          <a:lstStyle/>
          <a:p>
            <a:r>
              <a:rPr lang="de-DE" dirty="0"/>
              <a:t>Kriterien für pflichtwidriges Ermessen bei Eingehen von Risiken:</a:t>
            </a:r>
          </a:p>
          <a:p>
            <a:pPr marL="457200" indent="-457200">
              <a:buFont typeface="Arial" panose="020B0604020202020204" pitchFamily="34" charset="0"/>
              <a:buChar char="•"/>
            </a:pPr>
            <a:r>
              <a:rPr lang="de-DE" dirty="0"/>
              <a:t>Sachfremde Erwägungen</a:t>
            </a:r>
          </a:p>
          <a:p>
            <a:pPr marL="457200" indent="-457200">
              <a:buFont typeface="Arial" panose="020B0604020202020204" pitchFamily="34" charset="0"/>
              <a:buChar char="•"/>
            </a:pPr>
            <a:r>
              <a:rPr lang="de-DE" dirty="0"/>
              <a:t>Informationsdefizite/Mängel bei Erfassung des Sachverhalts</a:t>
            </a:r>
          </a:p>
          <a:p>
            <a:pPr marL="457200" indent="-457200">
              <a:buFont typeface="Arial" panose="020B0604020202020204" pitchFamily="34" charset="0"/>
              <a:buChar char="•"/>
            </a:pPr>
            <a:r>
              <a:rPr lang="de-DE" dirty="0"/>
              <a:t>Umgehung von Aufsichtspersonen</a:t>
            </a:r>
          </a:p>
          <a:p>
            <a:pPr marL="457200" indent="-457200">
              <a:buFont typeface="Arial" panose="020B0604020202020204" pitchFamily="34" charset="0"/>
              <a:buChar char="•"/>
            </a:pPr>
            <a:r>
              <a:rPr lang="de-DE" dirty="0"/>
              <a:t>Höhe des drohenden Verlusts</a:t>
            </a:r>
          </a:p>
          <a:p>
            <a:pPr marL="457200" indent="-457200">
              <a:buFont typeface="Arial" panose="020B0604020202020204" pitchFamily="34" charset="0"/>
              <a:buChar char="•"/>
            </a:pPr>
            <a:r>
              <a:rPr lang="de-DE" dirty="0"/>
              <a:t>Wahrscheinlichkeit des Verlusteintritts</a:t>
            </a:r>
          </a:p>
          <a:p>
            <a:pPr marL="457200" indent="-457200">
              <a:buFont typeface="Arial" panose="020B0604020202020204" pitchFamily="34" charset="0"/>
              <a:buChar char="•"/>
            </a:pPr>
            <a:r>
              <a:rPr lang="de-DE" dirty="0" err="1"/>
              <a:t>Grds</a:t>
            </a:r>
            <a:r>
              <a:rPr lang="de-DE" dirty="0"/>
              <a:t>: PV nur bei “unvertretbarer“ Entscheidung</a:t>
            </a:r>
          </a:p>
        </p:txBody>
      </p:sp>
    </p:spTree>
    <p:extLst>
      <p:ext uri="{BB962C8B-B14F-4D97-AF65-F5344CB8AC3E}">
        <p14:creationId xmlns:p14="http://schemas.microsoft.com/office/powerpoint/2010/main" val="263391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7144E0-9D5C-5641-8868-D8461AAFDF1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600730DD-DC4F-CF49-ABB6-BE6FE8D3CF72}"/>
              </a:ext>
            </a:extLst>
          </p:cNvPr>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de-DE" dirty="0"/>
              <a:t>Zunächst: Risikoärmere Möglichkeiten?</a:t>
            </a:r>
          </a:p>
          <a:p>
            <a:pPr marL="1200150" lvl="1" indent="-457200">
              <a:buFont typeface="Arial" panose="020B0604020202020204" pitchFamily="34" charset="0"/>
              <a:buChar char="•"/>
            </a:pPr>
            <a:r>
              <a:rPr lang="de-DE" dirty="0"/>
              <a:t>Alternative 1: Abwarten der EuGH-Entscheidung</a:t>
            </a:r>
          </a:p>
          <a:p>
            <a:pPr marL="1600200" lvl="2" indent="-457200">
              <a:buFont typeface="Arial" panose="020B0604020202020204" pitchFamily="34" charset="0"/>
              <a:buChar char="•"/>
            </a:pPr>
            <a:r>
              <a:rPr lang="de-DE" dirty="0"/>
              <a:t>Aber: entgangene Einnahmen </a:t>
            </a:r>
            <a:r>
              <a:rPr lang="de-DE" dirty="0" err="1"/>
              <a:t>i.H.v</a:t>
            </a:r>
            <a:r>
              <a:rPr lang="de-DE" dirty="0"/>
              <a:t>. 599 </a:t>
            </a:r>
            <a:r>
              <a:rPr lang="de-DE" dirty="0" err="1"/>
              <a:t>Mio</a:t>
            </a:r>
            <a:r>
              <a:rPr lang="de-DE" dirty="0"/>
              <a:t> EUR pro Jahr (laut BMVI)</a:t>
            </a:r>
          </a:p>
          <a:p>
            <a:pPr marL="1600200" lvl="2" indent="-457200">
              <a:buFont typeface="Arial" panose="020B0604020202020204" pitchFamily="34" charset="0"/>
              <a:buChar char="•"/>
            </a:pPr>
            <a:r>
              <a:rPr lang="de-DE" dirty="0"/>
              <a:t>Ermessensüberschreitung eher (–)</a:t>
            </a:r>
          </a:p>
          <a:p>
            <a:pPr marL="1200150" lvl="1" indent="-457200">
              <a:buFont typeface="Arial" panose="020B0604020202020204" pitchFamily="34" charset="0"/>
              <a:buChar char="•"/>
            </a:pPr>
            <a:r>
              <a:rPr lang="de-DE" dirty="0"/>
              <a:t>Alternative 2: Andere Gestaltung des Kündigungsregimes</a:t>
            </a:r>
          </a:p>
          <a:p>
            <a:pPr marL="1600200" lvl="2" indent="-457200">
              <a:buFont typeface="Arial" panose="020B0604020202020204" pitchFamily="34" charset="0"/>
              <a:buChar char="•"/>
            </a:pPr>
            <a:r>
              <a:rPr lang="de-DE" dirty="0"/>
              <a:t>Tatsächliche Möglichkeit von Verhandlungssituation abhängig, kann (hier) nicht beurteilt werden</a:t>
            </a:r>
          </a:p>
        </p:txBody>
      </p:sp>
    </p:spTree>
    <p:extLst>
      <p:ext uri="{BB962C8B-B14F-4D97-AF65-F5344CB8AC3E}">
        <p14:creationId xmlns:p14="http://schemas.microsoft.com/office/powerpoint/2010/main" val="3157796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81EF-C70F-0C40-A61E-30AD6A71080A}"/>
              </a:ext>
            </a:extLst>
          </p:cNvPr>
          <p:cNvSpPr>
            <a:spLocks noGrp="1"/>
          </p:cNvSpPr>
          <p:nvPr>
            <p:ph type="title"/>
          </p:nvPr>
        </p:nvSpPr>
        <p:spPr/>
        <p:txBody>
          <a:bodyPr/>
          <a:lstStyle/>
          <a:p>
            <a:r>
              <a:rPr lang="de-DE" dirty="0"/>
              <a:t>Untreue – was ist das?</a:t>
            </a:r>
          </a:p>
        </p:txBody>
      </p:sp>
      <p:sp>
        <p:nvSpPr>
          <p:cNvPr id="3" name="Inhaltsplatzhalter 2">
            <a:extLst>
              <a:ext uri="{FF2B5EF4-FFF2-40B4-BE49-F238E27FC236}">
                <a16:creationId xmlns:a16="http://schemas.microsoft.com/office/drawing/2014/main" id="{02529249-3FFC-3E4B-92AC-6FF7C2FEA4DA}"/>
              </a:ext>
            </a:extLst>
          </p:cNvPr>
          <p:cNvSpPr>
            <a:spLocks noGrp="1"/>
          </p:cNvSpPr>
          <p:nvPr>
            <p:ph idx="1"/>
          </p:nvPr>
        </p:nvSpPr>
        <p:spPr/>
        <p:txBody>
          <a:bodyPr>
            <a:normAutofit fontScale="70000" lnSpcReduction="20000"/>
          </a:bodyPr>
          <a:lstStyle/>
          <a:p>
            <a:r>
              <a:rPr lang="de-DE" dirty="0"/>
              <a:t>§ 266 StGB</a:t>
            </a:r>
          </a:p>
          <a:p>
            <a:pPr marL="514350" indent="-514350">
              <a:buAutoNum type="arabicParenBoth"/>
            </a:pPr>
            <a:endParaRPr lang="de-DE" dirty="0"/>
          </a:p>
          <a:p>
            <a:pPr marL="514350" indent="-514350">
              <a:buAutoNum type="arabicParenBoth"/>
            </a:pPr>
            <a:r>
              <a:rPr lang="de-DE" dirty="0"/>
              <a:t>Wer die ihm durch Gesetz, behördlichen Auftrag oder Rechtsgeschäft eingeräumte Befugnis, über fremdes Vermögen zu verfügen oder einen anderen zu verpflichten, missbraucht oder die ihm kraft Gesetzes, behördlichen Auftrags, Rechtsgeschäfts oder eines Treueverhältnisses obliegende Pflicht, fremde Vermögensinteressen wahrzunehmen, verletzt und dadurch dem, dessen Vermögensinteressen er zu betreuen hat, Nachteil zufügt, wird mit Freiheitsstrafe bis zu fünf Jahren oder mit Geldstrafe bestraft.</a:t>
            </a:r>
          </a:p>
          <a:p>
            <a:pPr marL="514350" indent="-514350">
              <a:buAutoNum type="arabicParenBoth"/>
            </a:pPr>
            <a:r>
              <a:rPr lang="de-DE" dirty="0"/>
              <a:t>...</a:t>
            </a:r>
          </a:p>
          <a:p>
            <a:endParaRPr lang="de-DE" dirty="0"/>
          </a:p>
        </p:txBody>
      </p:sp>
    </p:spTree>
    <p:extLst>
      <p:ext uri="{BB962C8B-B14F-4D97-AF65-F5344CB8AC3E}">
        <p14:creationId xmlns:p14="http://schemas.microsoft.com/office/powerpoint/2010/main" val="40781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extLst>
              <p:ext uri="{D42A27DB-BD31-4B8C-83A1-F6EECF244321}">
                <p14:modId xmlns:p14="http://schemas.microsoft.com/office/powerpoint/2010/main" val="3332485788"/>
              </p:ext>
            </p:extLst>
          </p:nvPr>
        </p:nvGraphicFramePr>
        <p:xfrm>
          <a:off x="457200" y="2590534"/>
          <a:ext cx="8229600" cy="331705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0" indent="0">
                        <a:buFontTx/>
                        <a:buNone/>
                      </a:pPr>
                      <a:r>
                        <a:rPr lang="de-DE" b="0" i="0" dirty="0">
                          <a:latin typeface="Helvetica Light" panose="020B0403020202020204" pitchFamily="34" charset="0"/>
                        </a:rPr>
                        <a:t>  </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943631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extLst>
              <p:ext uri="{D42A27DB-BD31-4B8C-83A1-F6EECF244321}">
                <p14:modId xmlns:p14="http://schemas.microsoft.com/office/powerpoint/2010/main" val="3660465232"/>
              </p:ext>
            </p:extLst>
          </p:nvPr>
        </p:nvGraphicFramePr>
        <p:xfrm>
          <a:off x="457200" y="2590534"/>
          <a:ext cx="8229600" cy="386569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285750" indent="-285750">
                        <a:buFont typeface="Arial" panose="020B0604020202020204" pitchFamily="34" charset="0"/>
                        <a:buChar char="•"/>
                      </a:pPr>
                      <a:r>
                        <a:rPr lang="de-DE" b="0" i="0" dirty="0">
                          <a:latin typeface="Helvetica Light" panose="020B0403020202020204" pitchFamily="34" charset="0"/>
                        </a:rPr>
                        <a:t>Schwierig, höchstrichterliche Entscheidung vorherzusagen</a:t>
                      </a:r>
                    </a:p>
                    <a:p>
                      <a:pPr marL="285750" indent="-285750">
                        <a:buFont typeface="Arial" panose="020B0604020202020204" pitchFamily="34" charset="0"/>
                        <a:buChar char="•"/>
                      </a:pPr>
                      <a:r>
                        <a:rPr lang="de-DE" b="0" i="0" dirty="0">
                          <a:latin typeface="Helvetica Light" panose="020B0403020202020204" pitchFamily="34" charset="0"/>
                        </a:rPr>
                        <a:t>Veröffentlichte Aufsätze: Einig, dass Maut EU-Rechtswidrig ist</a:t>
                      </a:r>
                    </a:p>
                    <a:p>
                      <a:pPr marL="285750" indent="-285750">
                        <a:buFont typeface="Arial" panose="020B0604020202020204" pitchFamily="34" charset="0"/>
                        <a:buChar char="•"/>
                      </a:pPr>
                      <a:r>
                        <a:rPr lang="de-DE" b="0" i="0" dirty="0">
                          <a:latin typeface="Helvetica Light" panose="020B0403020202020204" pitchFamily="34" charset="0"/>
                        </a:rPr>
                        <a:t>A.A. nur Auftragsgutachten, das von Rechtsprechungsänderung ausgeht</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3414471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extLst>
              <p:ext uri="{D42A27DB-BD31-4B8C-83A1-F6EECF244321}">
                <p14:modId xmlns:p14="http://schemas.microsoft.com/office/powerpoint/2010/main" val="1641248825"/>
              </p:ext>
            </p:extLst>
          </p:nvPr>
        </p:nvGraphicFramePr>
        <p:xfrm>
          <a:off x="457200" y="2590534"/>
          <a:ext cx="8229600" cy="386569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285750" indent="-285750">
                        <a:buFont typeface="Arial" panose="020B0604020202020204" pitchFamily="34" charset="0"/>
                        <a:buChar char="•"/>
                      </a:pPr>
                      <a:r>
                        <a:rPr lang="de-DE" b="0" i="0" dirty="0">
                          <a:latin typeface="Helvetica Light" panose="020B0403020202020204" pitchFamily="34" charset="0"/>
                        </a:rPr>
                        <a:t>Schwierig, höchstrichterliche Entscheidung vorherzusagen</a:t>
                      </a:r>
                    </a:p>
                    <a:p>
                      <a:pPr marL="285750" indent="-285750">
                        <a:buFont typeface="Arial" panose="020B0604020202020204" pitchFamily="34" charset="0"/>
                        <a:buChar char="•"/>
                      </a:pPr>
                      <a:r>
                        <a:rPr lang="de-DE" b="0" i="0" dirty="0">
                          <a:latin typeface="Helvetica Light" panose="020B0403020202020204" pitchFamily="34" charset="0"/>
                        </a:rPr>
                        <a:t>Veröffentlichte Aufsätze: Einig, dass Maut EU-Rechtswidrig ist</a:t>
                      </a:r>
                    </a:p>
                    <a:p>
                      <a:pPr marL="285750" indent="-285750">
                        <a:buFont typeface="Arial" panose="020B0604020202020204" pitchFamily="34" charset="0"/>
                        <a:buChar char="•"/>
                      </a:pPr>
                      <a:r>
                        <a:rPr lang="de-DE" b="0" i="0" dirty="0">
                          <a:latin typeface="Helvetica Light" panose="020B0403020202020204" pitchFamily="34" charset="0"/>
                        </a:rPr>
                        <a:t>A.A. nur Auftragsgutachten, das von Rechtsprechungsänderung ausgeht</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r>
                        <a:rPr lang="de-DE" b="0" i="0" dirty="0">
                          <a:latin typeface="Helvetica Light" panose="020B0403020202020204" pitchFamily="34" charset="0"/>
                        </a:rPr>
                        <a:t>¼ des Gesamtbudgets der Maut</a:t>
                      </a: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355944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extLst>
              <p:ext uri="{D42A27DB-BD31-4B8C-83A1-F6EECF244321}">
                <p14:modId xmlns:p14="http://schemas.microsoft.com/office/powerpoint/2010/main" val="1649060246"/>
              </p:ext>
            </p:extLst>
          </p:nvPr>
        </p:nvGraphicFramePr>
        <p:xfrm>
          <a:off x="457200" y="2590534"/>
          <a:ext cx="8229600" cy="386569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285750" indent="-285750">
                        <a:buFont typeface="Arial" panose="020B0604020202020204" pitchFamily="34" charset="0"/>
                        <a:buChar char="•"/>
                      </a:pPr>
                      <a:r>
                        <a:rPr lang="de-DE" b="0" i="0" dirty="0">
                          <a:latin typeface="Helvetica Light" panose="020B0403020202020204" pitchFamily="34" charset="0"/>
                        </a:rPr>
                        <a:t>Schwierig, höchstrichterliche Entscheidung vorherzusagen</a:t>
                      </a:r>
                    </a:p>
                    <a:p>
                      <a:pPr marL="285750" indent="-285750">
                        <a:buFont typeface="Arial" panose="020B0604020202020204" pitchFamily="34" charset="0"/>
                        <a:buChar char="•"/>
                      </a:pPr>
                      <a:r>
                        <a:rPr lang="de-DE" b="0" i="0" dirty="0">
                          <a:latin typeface="Helvetica Light" panose="020B0403020202020204" pitchFamily="34" charset="0"/>
                        </a:rPr>
                        <a:t>Veröffentlichte Aufsätze: Einig, dass Maut EU-Rechtswidrig ist</a:t>
                      </a:r>
                    </a:p>
                    <a:p>
                      <a:pPr marL="285750" indent="-285750">
                        <a:buFont typeface="Arial" panose="020B0604020202020204" pitchFamily="34" charset="0"/>
                        <a:buChar char="•"/>
                      </a:pPr>
                      <a:r>
                        <a:rPr lang="de-DE" b="0" i="0" dirty="0">
                          <a:latin typeface="Helvetica Light" panose="020B0403020202020204" pitchFamily="34" charset="0"/>
                        </a:rPr>
                        <a:t>A.A. nur Auftragsgutachten, das von Rechtsprechungsänderung ausgeht</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r>
                        <a:rPr lang="de-DE" b="0" i="0" dirty="0">
                          <a:latin typeface="Helvetica Light" panose="020B0403020202020204" pitchFamily="34" charset="0"/>
                        </a:rPr>
                        <a:t>¼ des Gesamtbudgets der Maut</a:t>
                      </a: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r>
                        <a:rPr lang="de-DE" b="0" i="0" dirty="0">
                          <a:latin typeface="Helvetica Light" panose="020B0403020202020204" pitchFamily="34" charset="0"/>
                        </a:rPr>
                        <a:t>Verstöße </a:t>
                      </a:r>
                      <a:r>
                        <a:rPr lang="de-DE" b="0" i="0" dirty="0" err="1">
                          <a:latin typeface="Helvetica Light" panose="020B0403020202020204" pitchFamily="34" charset="0"/>
                        </a:rPr>
                        <a:t>gg</a:t>
                      </a:r>
                      <a:r>
                        <a:rPr lang="de-DE" b="0" i="0" dirty="0">
                          <a:latin typeface="Helvetica Light" panose="020B0403020202020204" pitchFamily="34" charset="0"/>
                        </a:rPr>
                        <a:t> Dokumentationspflichten möglich</a:t>
                      </a: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458415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extLst>
              <p:ext uri="{D42A27DB-BD31-4B8C-83A1-F6EECF244321}">
                <p14:modId xmlns:p14="http://schemas.microsoft.com/office/powerpoint/2010/main" val="3842963877"/>
              </p:ext>
            </p:extLst>
          </p:nvPr>
        </p:nvGraphicFramePr>
        <p:xfrm>
          <a:off x="457200" y="2590534"/>
          <a:ext cx="8229600" cy="386569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285750" indent="-285750">
                        <a:buFont typeface="Arial" panose="020B0604020202020204" pitchFamily="34" charset="0"/>
                        <a:buChar char="•"/>
                      </a:pPr>
                      <a:r>
                        <a:rPr lang="de-DE" b="0" i="0" dirty="0">
                          <a:latin typeface="Helvetica Light" panose="020B0403020202020204" pitchFamily="34" charset="0"/>
                        </a:rPr>
                        <a:t>Schwierig, höchstrichterliche Entscheidung vorherzusagen</a:t>
                      </a:r>
                    </a:p>
                    <a:p>
                      <a:pPr marL="285750" indent="-285750">
                        <a:buFont typeface="Arial" panose="020B0604020202020204" pitchFamily="34" charset="0"/>
                        <a:buChar char="•"/>
                      </a:pPr>
                      <a:r>
                        <a:rPr lang="de-DE" b="0" i="0" dirty="0">
                          <a:latin typeface="Helvetica Light" panose="020B0403020202020204" pitchFamily="34" charset="0"/>
                        </a:rPr>
                        <a:t>Veröffentlichte Aufsätze: Einig, dass Maut EU-Rechtswidrig ist</a:t>
                      </a:r>
                    </a:p>
                    <a:p>
                      <a:pPr marL="285750" indent="-285750">
                        <a:buFont typeface="Arial" panose="020B0604020202020204" pitchFamily="34" charset="0"/>
                        <a:buChar char="•"/>
                      </a:pPr>
                      <a:r>
                        <a:rPr lang="de-DE" b="0" i="0" dirty="0">
                          <a:latin typeface="Helvetica Light" panose="020B0403020202020204" pitchFamily="34" charset="0"/>
                        </a:rPr>
                        <a:t>A.A. nur Auftragsgutachten, das von Rechtsprechungsänderung ausgeht</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r>
                        <a:rPr lang="de-DE" b="0" i="0" dirty="0">
                          <a:latin typeface="Helvetica Light" panose="020B0403020202020204" pitchFamily="34" charset="0"/>
                        </a:rPr>
                        <a:t>¼ des Gesamtbudgets der Maut</a:t>
                      </a: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r>
                        <a:rPr lang="de-DE" b="0" i="0" dirty="0">
                          <a:latin typeface="Helvetica Light" panose="020B0403020202020204" pitchFamily="34" charset="0"/>
                        </a:rPr>
                        <a:t>Verstöße </a:t>
                      </a:r>
                      <a:r>
                        <a:rPr lang="de-DE" b="0" i="0" dirty="0" err="1">
                          <a:latin typeface="Helvetica Light" panose="020B0403020202020204" pitchFamily="34" charset="0"/>
                        </a:rPr>
                        <a:t>gg</a:t>
                      </a:r>
                      <a:r>
                        <a:rPr lang="de-DE" b="0" i="0" dirty="0">
                          <a:latin typeface="Helvetica Light" panose="020B0403020202020204" pitchFamily="34" charset="0"/>
                        </a:rPr>
                        <a:t> Dokumentationspflichten möglich</a:t>
                      </a: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r>
                        <a:rPr lang="de-DE" b="0" i="0" dirty="0">
                          <a:latin typeface="Helvetica Light" panose="020B0403020202020204" pitchFamily="34" charset="0"/>
                        </a:rPr>
                        <a:t>?</a:t>
                      </a: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173273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78E3D3-73BA-7947-9977-0D98A7D8A341}"/>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54B183D0-7170-9343-A097-65F7CA65968F}"/>
              </a:ext>
            </a:extLst>
          </p:cNvPr>
          <p:cNvSpPr>
            <a:spLocks noGrp="1"/>
          </p:cNvSpPr>
          <p:nvPr>
            <p:ph idx="1"/>
          </p:nvPr>
        </p:nvSpPr>
        <p:spPr/>
        <p:txBody>
          <a:bodyPr>
            <a:normAutofit/>
          </a:bodyPr>
          <a:lstStyle/>
          <a:p>
            <a:r>
              <a:rPr lang="de-DE" sz="2400" dirty="0"/>
              <a:t>Falls Verhandlungsoptionen bestanden haben sollten: Ermessensüberschreitung?</a:t>
            </a:r>
          </a:p>
          <a:p>
            <a:pPr marL="457200" indent="-457200">
              <a:buFont typeface="Arial" panose="020B0604020202020204" pitchFamily="34" charset="0"/>
              <a:buChar char="•"/>
            </a:pPr>
            <a:endParaRPr lang="de-DE" dirty="0"/>
          </a:p>
        </p:txBody>
      </p:sp>
      <p:graphicFrame>
        <p:nvGraphicFramePr>
          <p:cNvPr id="4" name="Tabelle 4">
            <a:extLst>
              <a:ext uri="{FF2B5EF4-FFF2-40B4-BE49-F238E27FC236}">
                <a16:creationId xmlns:a16="http://schemas.microsoft.com/office/drawing/2014/main" id="{FF377500-E0E4-764A-8540-4BB3CC5B6D3F}"/>
              </a:ext>
            </a:extLst>
          </p:cNvPr>
          <p:cNvGraphicFramePr>
            <a:graphicFrameLocks noGrp="1"/>
          </p:cNvGraphicFramePr>
          <p:nvPr/>
        </p:nvGraphicFramePr>
        <p:xfrm>
          <a:off x="457200" y="2590534"/>
          <a:ext cx="8229600" cy="3865694"/>
        </p:xfrm>
        <a:graphic>
          <a:graphicData uri="http://schemas.openxmlformats.org/drawingml/2006/table">
            <a:tbl>
              <a:tblPr bandRow="1">
                <a:tableStyleId>{6E25E649-3F16-4E02-A733-19D2CDBF48F0}</a:tableStyleId>
              </a:tblPr>
              <a:tblGrid>
                <a:gridCol w="2878562">
                  <a:extLst>
                    <a:ext uri="{9D8B030D-6E8A-4147-A177-3AD203B41FA5}">
                      <a16:colId xmlns:a16="http://schemas.microsoft.com/office/drawing/2014/main" val="3232012233"/>
                    </a:ext>
                  </a:extLst>
                </a:gridCol>
                <a:gridCol w="5351038">
                  <a:extLst>
                    <a:ext uri="{9D8B030D-6E8A-4147-A177-3AD203B41FA5}">
                      <a16:colId xmlns:a16="http://schemas.microsoft.com/office/drawing/2014/main" val="3648829476"/>
                    </a:ext>
                  </a:extLst>
                </a:gridCol>
              </a:tblGrid>
              <a:tr h="1162107">
                <a:tc>
                  <a:txBody>
                    <a:bodyPr/>
                    <a:lstStyle/>
                    <a:p>
                      <a:r>
                        <a:rPr lang="de-DE" b="0" i="0" dirty="0">
                          <a:latin typeface="Helvetica Light" panose="020B0403020202020204" pitchFamily="34" charset="0"/>
                        </a:rPr>
                        <a:t>Wahrscheinlichkeit d. Verlusteintritts (zum Zeitpunkt des Vertragsschlusses)</a:t>
                      </a:r>
                    </a:p>
                  </a:txBody>
                  <a:tcPr/>
                </a:tc>
                <a:tc>
                  <a:txBody>
                    <a:bodyPr/>
                    <a:lstStyle/>
                    <a:p>
                      <a:pPr marL="285750" indent="-285750">
                        <a:buFont typeface="Arial" panose="020B0604020202020204" pitchFamily="34" charset="0"/>
                        <a:buChar char="•"/>
                      </a:pPr>
                      <a:r>
                        <a:rPr lang="de-DE" b="0" i="0" dirty="0">
                          <a:latin typeface="Helvetica Light" panose="020B0403020202020204" pitchFamily="34" charset="0"/>
                        </a:rPr>
                        <a:t>Schwierig, höchstrichterliche Entscheidung vorherzusagen</a:t>
                      </a:r>
                    </a:p>
                    <a:p>
                      <a:pPr marL="285750" indent="-285750">
                        <a:buFont typeface="Arial" panose="020B0604020202020204" pitchFamily="34" charset="0"/>
                        <a:buChar char="•"/>
                      </a:pPr>
                      <a:r>
                        <a:rPr lang="de-DE" b="0" i="0" dirty="0">
                          <a:latin typeface="Helvetica Light" panose="020B0403020202020204" pitchFamily="34" charset="0"/>
                        </a:rPr>
                        <a:t>Veröffentlichte Aufsätze: Einig, dass Maut EU-Rechtswidrig ist</a:t>
                      </a:r>
                    </a:p>
                    <a:p>
                      <a:pPr marL="285750" indent="-285750">
                        <a:buFont typeface="Arial" panose="020B0604020202020204" pitchFamily="34" charset="0"/>
                        <a:buChar char="•"/>
                      </a:pPr>
                      <a:r>
                        <a:rPr lang="de-DE" b="0" i="0" dirty="0">
                          <a:latin typeface="Helvetica Light" panose="020B0403020202020204" pitchFamily="34" charset="0"/>
                        </a:rPr>
                        <a:t>A.A. nur Auftragsgutachten, das von Rechtsprechungsänderung ausgeht</a:t>
                      </a:r>
                    </a:p>
                  </a:txBody>
                  <a:tcPr/>
                </a:tc>
                <a:extLst>
                  <a:ext uri="{0D108BD9-81ED-4DB2-BD59-A6C34878D82A}">
                    <a16:rowId xmlns:a16="http://schemas.microsoft.com/office/drawing/2014/main" val="2921210497"/>
                  </a:ext>
                </a:extLst>
              </a:tr>
              <a:tr h="677197">
                <a:tc>
                  <a:txBody>
                    <a:bodyPr/>
                    <a:lstStyle/>
                    <a:p>
                      <a:r>
                        <a:rPr lang="de-DE" b="0" i="0" dirty="0">
                          <a:latin typeface="Helvetica Light" panose="020B0403020202020204" pitchFamily="34" charset="0"/>
                        </a:rPr>
                        <a:t>Höhe des drohenden Verlusts</a:t>
                      </a:r>
                    </a:p>
                  </a:txBody>
                  <a:tcPr/>
                </a:tc>
                <a:tc>
                  <a:txBody>
                    <a:bodyPr/>
                    <a:lstStyle/>
                    <a:p>
                      <a:r>
                        <a:rPr lang="de-DE" b="0" i="0" dirty="0">
                          <a:latin typeface="Helvetica Light" panose="020B0403020202020204" pitchFamily="34" charset="0"/>
                        </a:rPr>
                        <a:t>¼ des Gesamtbudgets der Maut</a:t>
                      </a:r>
                    </a:p>
                  </a:txBody>
                  <a:tcPr/>
                </a:tc>
                <a:extLst>
                  <a:ext uri="{0D108BD9-81ED-4DB2-BD59-A6C34878D82A}">
                    <a16:rowId xmlns:a16="http://schemas.microsoft.com/office/drawing/2014/main" val="1121189034"/>
                  </a:ext>
                </a:extLst>
              </a:tr>
              <a:tr h="677197">
                <a:tc>
                  <a:txBody>
                    <a:bodyPr/>
                    <a:lstStyle/>
                    <a:p>
                      <a:r>
                        <a:rPr lang="de-DE" b="0" i="0" dirty="0">
                          <a:latin typeface="Helvetica Light" panose="020B0403020202020204" pitchFamily="34" charset="0"/>
                        </a:rPr>
                        <a:t>Umgehung von Aufsichtsmechanismen</a:t>
                      </a:r>
                    </a:p>
                  </a:txBody>
                  <a:tcPr/>
                </a:tc>
                <a:tc>
                  <a:txBody>
                    <a:bodyPr/>
                    <a:lstStyle/>
                    <a:p>
                      <a:r>
                        <a:rPr lang="de-DE" b="0" i="0" dirty="0">
                          <a:latin typeface="Helvetica Light" panose="020B0403020202020204" pitchFamily="34" charset="0"/>
                        </a:rPr>
                        <a:t>Verstöße </a:t>
                      </a:r>
                      <a:r>
                        <a:rPr lang="de-DE" b="0" i="0" dirty="0" err="1">
                          <a:latin typeface="Helvetica Light" panose="020B0403020202020204" pitchFamily="34" charset="0"/>
                        </a:rPr>
                        <a:t>gg</a:t>
                      </a:r>
                      <a:r>
                        <a:rPr lang="de-DE" b="0" i="0" dirty="0">
                          <a:latin typeface="Helvetica Light" panose="020B0403020202020204" pitchFamily="34" charset="0"/>
                        </a:rPr>
                        <a:t> Dokumentationspflichten möglich</a:t>
                      </a:r>
                    </a:p>
                  </a:txBody>
                  <a:tcPr/>
                </a:tc>
                <a:extLst>
                  <a:ext uri="{0D108BD9-81ED-4DB2-BD59-A6C34878D82A}">
                    <a16:rowId xmlns:a16="http://schemas.microsoft.com/office/drawing/2014/main" val="690636312"/>
                  </a:ext>
                </a:extLst>
              </a:tr>
              <a:tr h="386970">
                <a:tc>
                  <a:txBody>
                    <a:bodyPr/>
                    <a:lstStyle/>
                    <a:p>
                      <a:r>
                        <a:rPr lang="de-DE" b="0" i="0" dirty="0">
                          <a:latin typeface="Helvetica Light" panose="020B0403020202020204" pitchFamily="34" charset="0"/>
                        </a:rPr>
                        <a:t>Informationsdefizite</a:t>
                      </a:r>
                    </a:p>
                  </a:txBody>
                  <a:tcPr/>
                </a:tc>
                <a:tc>
                  <a:txBody>
                    <a:bodyPr/>
                    <a:lstStyle/>
                    <a:p>
                      <a:r>
                        <a:rPr lang="de-DE" b="0" i="0" dirty="0">
                          <a:latin typeface="Helvetica Light" panose="020B0403020202020204" pitchFamily="34" charset="0"/>
                        </a:rPr>
                        <a:t>?</a:t>
                      </a:r>
                    </a:p>
                  </a:txBody>
                  <a:tcPr/>
                </a:tc>
                <a:extLst>
                  <a:ext uri="{0D108BD9-81ED-4DB2-BD59-A6C34878D82A}">
                    <a16:rowId xmlns:a16="http://schemas.microsoft.com/office/drawing/2014/main" val="1141545138"/>
                  </a:ext>
                </a:extLst>
              </a:tr>
              <a:tr h="386970">
                <a:tc>
                  <a:txBody>
                    <a:bodyPr/>
                    <a:lstStyle/>
                    <a:p>
                      <a:r>
                        <a:rPr lang="de-DE" b="0" i="0" dirty="0">
                          <a:latin typeface="Helvetica Light" panose="020B0403020202020204" pitchFamily="34" charset="0"/>
                        </a:rPr>
                        <a:t>Sachfremde Erwägungen</a:t>
                      </a:r>
                    </a:p>
                  </a:txBody>
                  <a:tcPr/>
                </a:tc>
                <a:tc>
                  <a:txBody>
                    <a:bodyPr/>
                    <a:lstStyle/>
                    <a:p>
                      <a:r>
                        <a:rPr lang="de-DE" b="0" i="0" dirty="0">
                          <a:latin typeface="Helvetica Light" panose="020B0403020202020204" pitchFamily="34" charset="0"/>
                        </a:rPr>
                        <a:t>Möglich =&gt; Haushaltstitel wäre „abgelaufen“</a:t>
                      </a:r>
                    </a:p>
                  </a:txBody>
                  <a:tcPr/>
                </a:tc>
                <a:extLst>
                  <a:ext uri="{0D108BD9-81ED-4DB2-BD59-A6C34878D82A}">
                    <a16:rowId xmlns:a16="http://schemas.microsoft.com/office/drawing/2014/main" val="2081666537"/>
                  </a:ext>
                </a:extLst>
              </a:tr>
            </a:tbl>
          </a:graphicData>
        </a:graphic>
      </p:graphicFrame>
    </p:spTree>
    <p:extLst>
      <p:ext uri="{BB962C8B-B14F-4D97-AF65-F5344CB8AC3E}">
        <p14:creationId xmlns:p14="http://schemas.microsoft.com/office/powerpoint/2010/main" val="1425427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5CC72E-3994-7B46-8A4A-9AB369C20689}"/>
              </a:ext>
            </a:extLst>
          </p:cNvPr>
          <p:cNvSpPr>
            <a:spLocks noGrp="1"/>
          </p:cNvSpPr>
          <p:nvPr>
            <p:ph type="title"/>
          </p:nvPr>
        </p:nvSpPr>
        <p:spPr/>
        <p:txBody>
          <a:bodyPr/>
          <a:lstStyle/>
          <a:p>
            <a:r>
              <a:rPr lang="de-DE" dirty="0"/>
              <a:t>Pflichtverletzung II</a:t>
            </a:r>
          </a:p>
        </p:txBody>
      </p:sp>
      <p:sp>
        <p:nvSpPr>
          <p:cNvPr id="3" name="Inhaltsplatzhalter 2">
            <a:extLst>
              <a:ext uri="{FF2B5EF4-FFF2-40B4-BE49-F238E27FC236}">
                <a16:creationId xmlns:a16="http://schemas.microsoft.com/office/drawing/2014/main" id="{867806BA-A040-5E48-B32A-BED55E9A83A4}"/>
              </a:ext>
            </a:extLst>
          </p:cNvPr>
          <p:cNvSpPr>
            <a:spLocks noGrp="1"/>
          </p:cNvSpPr>
          <p:nvPr>
            <p:ph idx="1"/>
          </p:nvPr>
        </p:nvSpPr>
        <p:spPr/>
        <p:txBody>
          <a:bodyPr/>
          <a:lstStyle/>
          <a:p>
            <a:r>
              <a:rPr lang="de-DE" dirty="0"/>
              <a:t>Zwischenfazit: Untreue möglich, kann aber nicht sicher beurteilt werden</a:t>
            </a:r>
          </a:p>
        </p:txBody>
      </p:sp>
    </p:spTree>
    <p:extLst>
      <p:ext uri="{BB962C8B-B14F-4D97-AF65-F5344CB8AC3E}">
        <p14:creationId xmlns:p14="http://schemas.microsoft.com/office/powerpoint/2010/main" val="3688099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B948D7-4E3D-264F-A020-C2543E3673B8}"/>
              </a:ext>
            </a:extLst>
          </p:cNvPr>
          <p:cNvSpPr>
            <a:spLocks noGrp="1"/>
          </p:cNvSpPr>
          <p:nvPr>
            <p:ph type="title"/>
          </p:nvPr>
        </p:nvSpPr>
        <p:spPr/>
        <p:txBody>
          <a:bodyPr/>
          <a:lstStyle/>
          <a:p>
            <a:r>
              <a:rPr lang="de-DE" dirty="0"/>
              <a:t>Pflichtverletzung III</a:t>
            </a:r>
          </a:p>
        </p:txBody>
      </p:sp>
      <p:sp>
        <p:nvSpPr>
          <p:cNvPr id="3" name="Inhaltsplatzhalter 2">
            <a:extLst>
              <a:ext uri="{FF2B5EF4-FFF2-40B4-BE49-F238E27FC236}">
                <a16:creationId xmlns:a16="http://schemas.microsoft.com/office/drawing/2014/main" id="{083F6A47-68D2-3C41-98BB-DF4D43627B35}"/>
              </a:ext>
            </a:extLst>
          </p:cNvPr>
          <p:cNvSpPr>
            <a:spLocks noGrp="1"/>
          </p:cNvSpPr>
          <p:nvPr>
            <p:ph idx="1"/>
          </p:nvPr>
        </p:nvSpPr>
        <p:spPr/>
        <p:txBody>
          <a:bodyPr>
            <a:normAutofit fontScale="92500" lnSpcReduction="10000"/>
          </a:bodyPr>
          <a:lstStyle/>
          <a:p>
            <a:r>
              <a:rPr lang="de-DE" dirty="0">
                <a:solidFill>
                  <a:srgbClr val="671F1A"/>
                </a:solidFill>
              </a:rPr>
              <a:t>Verstoß gegen europäisches Beihilfeverbot?</a:t>
            </a:r>
          </a:p>
          <a:p>
            <a:pPr marL="457200" indent="-457200">
              <a:buFont typeface="Arial" panose="020B0604020202020204" pitchFamily="34" charset="0"/>
              <a:buChar char="•"/>
            </a:pPr>
            <a:r>
              <a:rPr lang="de-DE" dirty="0"/>
              <a:t>Art. 107 ff. AEUV: Mitgliedsstaaten dürfen keine wettbewerbsverzerrenden Beihilfen gewähren</a:t>
            </a:r>
          </a:p>
          <a:p>
            <a:pPr marL="457200" indent="-457200">
              <a:buFont typeface="Arial" panose="020B0604020202020204" pitchFamily="34" charset="0"/>
              <a:buChar char="•"/>
            </a:pPr>
            <a:r>
              <a:rPr lang="de-DE" dirty="0"/>
              <a:t>Hier: Verstoß möglich (überzogener </a:t>
            </a:r>
            <a:r>
              <a:rPr lang="de-DE" dirty="0" err="1"/>
              <a:t>SchE</a:t>
            </a:r>
            <a:r>
              <a:rPr lang="de-DE" dirty="0"/>
              <a:t> als Beihilfe)</a:t>
            </a:r>
          </a:p>
          <a:p>
            <a:pPr marL="457200" indent="-457200">
              <a:buFont typeface="Arial" panose="020B0604020202020204" pitchFamily="34" charset="0"/>
              <a:buChar char="•"/>
            </a:pPr>
            <a:r>
              <a:rPr lang="de-DE" dirty="0"/>
              <a:t>Aber: Norm dient nicht dem Vermögensschutz! (BGH)</a:t>
            </a:r>
          </a:p>
          <a:p>
            <a:pPr marL="457200" indent="-457200">
              <a:buFont typeface="Arial" panose="020B0604020202020204" pitchFamily="34" charset="0"/>
              <a:buChar char="•"/>
            </a:pPr>
            <a:r>
              <a:rPr lang="de-DE" dirty="0"/>
              <a:t>Erg: PV (–)</a:t>
            </a:r>
          </a:p>
        </p:txBody>
      </p:sp>
    </p:spTree>
    <p:extLst>
      <p:ext uri="{BB962C8B-B14F-4D97-AF65-F5344CB8AC3E}">
        <p14:creationId xmlns:p14="http://schemas.microsoft.com/office/powerpoint/2010/main" val="3308418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620E7C-6A12-E04F-A764-091D69BBE747}"/>
              </a:ext>
            </a:extLst>
          </p:cNvPr>
          <p:cNvSpPr>
            <a:spLocks noGrp="1"/>
          </p:cNvSpPr>
          <p:nvPr>
            <p:ph type="title"/>
          </p:nvPr>
        </p:nvSpPr>
        <p:spPr/>
        <p:txBody>
          <a:bodyPr/>
          <a:lstStyle/>
          <a:p>
            <a:r>
              <a:rPr lang="de-DE" dirty="0"/>
              <a:t>Fazit: Pflichtverletzung</a:t>
            </a:r>
          </a:p>
        </p:txBody>
      </p:sp>
      <p:sp>
        <p:nvSpPr>
          <p:cNvPr id="3" name="Inhaltsplatzhalter 2">
            <a:extLst>
              <a:ext uri="{FF2B5EF4-FFF2-40B4-BE49-F238E27FC236}">
                <a16:creationId xmlns:a16="http://schemas.microsoft.com/office/drawing/2014/main" id="{0AB1D3AF-C651-3A45-A039-62CEA1E44BE0}"/>
              </a:ext>
            </a:extLst>
          </p:cNvPr>
          <p:cNvSpPr>
            <a:spLocks noGrp="1"/>
          </p:cNvSpPr>
          <p:nvPr>
            <p:ph idx="1"/>
          </p:nvPr>
        </p:nvSpPr>
        <p:spPr/>
        <p:txBody>
          <a:bodyPr/>
          <a:lstStyle/>
          <a:p>
            <a:pPr marL="457200" indent="-457200">
              <a:buFont typeface="Arial" panose="020B0604020202020204" pitchFamily="34" charset="0"/>
              <a:buChar char="•"/>
            </a:pPr>
            <a:r>
              <a:rPr lang="de-DE" dirty="0"/>
              <a:t>War Vertragsgestaltung bzgl. Schadensersatz pflichtwidrig?</a:t>
            </a:r>
          </a:p>
          <a:p>
            <a:pPr lvl="1" indent="0">
              <a:buNone/>
            </a:pPr>
            <a:r>
              <a:rPr lang="de-DE" dirty="0"/>
              <a:t>I. Verstoß gegen Haushaltsrecht</a:t>
            </a:r>
          </a:p>
          <a:p>
            <a:pPr lvl="1" indent="0">
              <a:buNone/>
            </a:pPr>
            <a:r>
              <a:rPr lang="de-DE" dirty="0">
                <a:solidFill>
                  <a:srgbClr val="671F1A"/>
                </a:solidFill>
              </a:rPr>
              <a:t>II. Verstoß gegen Gebot der Wirtschaftlichkeit und Sparsamkeit</a:t>
            </a:r>
          </a:p>
          <a:p>
            <a:pPr lvl="1" indent="0">
              <a:buNone/>
            </a:pPr>
            <a:r>
              <a:rPr lang="de-DE" dirty="0"/>
              <a:t>III. Verstoß gegen Beihilfeverbot</a:t>
            </a:r>
          </a:p>
          <a:p>
            <a:pPr marL="457200" indent="-457200">
              <a:buFont typeface="Arial" panose="020B0604020202020204" pitchFamily="34" charset="0"/>
              <a:buChar char="•"/>
            </a:pPr>
            <a:endParaRPr lang="de-DE" dirty="0"/>
          </a:p>
        </p:txBody>
      </p:sp>
    </p:spTree>
    <p:extLst>
      <p:ext uri="{BB962C8B-B14F-4D97-AF65-F5344CB8AC3E}">
        <p14:creationId xmlns:p14="http://schemas.microsoft.com/office/powerpoint/2010/main" val="3463615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582FB0-F897-0E42-A0B7-30CCF0C0C5D0}"/>
              </a:ext>
            </a:extLst>
          </p:cNvPr>
          <p:cNvSpPr>
            <a:spLocks noGrp="1"/>
          </p:cNvSpPr>
          <p:nvPr>
            <p:ph type="title"/>
          </p:nvPr>
        </p:nvSpPr>
        <p:spPr/>
        <p:txBody>
          <a:bodyPr/>
          <a:lstStyle/>
          <a:p>
            <a:r>
              <a:rPr lang="de-DE" dirty="0"/>
              <a:t>Schaden</a:t>
            </a:r>
          </a:p>
        </p:txBody>
      </p:sp>
      <p:sp>
        <p:nvSpPr>
          <p:cNvPr id="10" name="Inhaltsplatzhalter 9">
            <a:extLst>
              <a:ext uri="{FF2B5EF4-FFF2-40B4-BE49-F238E27FC236}">
                <a16:creationId xmlns:a16="http://schemas.microsoft.com/office/drawing/2014/main" id="{CF3DF917-05CF-F543-8C07-A08FE87B9F6E}"/>
              </a:ext>
            </a:extLst>
          </p:cNvPr>
          <p:cNvSpPr>
            <a:spLocks noGrp="1"/>
          </p:cNvSpPr>
          <p:nvPr>
            <p:ph idx="1"/>
          </p:nvPr>
        </p:nvSpPr>
        <p:spPr/>
        <p:txBody>
          <a:bodyPr>
            <a:normAutofit fontScale="85000" lnSpcReduction="20000"/>
          </a:bodyPr>
          <a:lstStyle/>
          <a:p>
            <a:pPr marL="0" indent="0">
              <a:buNone/>
            </a:pPr>
            <a:r>
              <a:rPr lang="de-DE" b="1" dirty="0"/>
              <a:t>Treuebruchtatbestand:</a:t>
            </a:r>
          </a:p>
          <a:p>
            <a:pPr marL="457200" indent="-457200">
              <a:buFont typeface="Arial" panose="020B0604020202020204" pitchFamily="34" charset="0"/>
              <a:buChar char="•"/>
            </a:pPr>
            <a:r>
              <a:rPr lang="de-DE" dirty="0">
                <a:solidFill>
                  <a:srgbClr val="671F1A"/>
                </a:solidFill>
              </a:rPr>
              <a:t>Treueverhältnis (+)</a:t>
            </a:r>
          </a:p>
          <a:p>
            <a:pPr marL="457200" indent="-457200">
              <a:buFont typeface="Arial" panose="020B0604020202020204" pitchFamily="34" charset="0"/>
              <a:buChar char="•"/>
            </a:pPr>
            <a:r>
              <a:rPr lang="de-DE" dirty="0">
                <a:solidFill>
                  <a:srgbClr val="671F1A"/>
                </a:solidFill>
              </a:rPr>
              <a:t>über fremdes Vermögen (+)</a:t>
            </a:r>
          </a:p>
          <a:p>
            <a:pPr marL="457200" indent="-457200">
              <a:buFont typeface="Arial" panose="020B0604020202020204" pitchFamily="34" charset="0"/>
              <a:buChar char="•"/>
            </a:pPr>
            <a:r>
              <a:rPr lang="de-DE" dirty="0">
                <a:solidFill>
                  <a:srgbClr val="671F1A"/>
                </a:solidFill>
              </a:rPr>
              <a:t>Pflichtverletzung (+/–)</a:t>
            </a:r>
            <a:endParaRPr lang="de-DE" dirty="0"/>
          </a:p>
          <a:p>
            <a:pPr marL="457200" indent="-457200">
              <a:buFont typeface="Arial" panose="020B0604020202020204" pitchFamily="34" charset="0"/>
              <a:buChar char="•"/>
            </a:pPr>
            <a:r>
              <a:rPr lang="de-DE" dirty="0">
                <a:solidFill>
                  <a:srgbClr val="671F1A"/>
                </a:solidFill>
              </a:rPr>
              <a:t>Schaden?</a:t>
            </a:r>
          </a:p>
          <a:p>
            <a:pPr marL="1200150" lvl="1" indent="-457200">
              <a:buFont typeface="Arial" panose="020B0604020202020204" pitchFamily="34" charset="0"/>
              <a:buChar char="•"/>
            </a:pPr>
            <a:r>
              <a:rPr lang="de-DE" dirty="0"/>
              <a:t>Vergleich der Vermögenslage vor und nach der pflichtwidrigen Handlung</a:t>
            </a:r>
          </a:p>
          <a:p>
            <a:pPr marL="1200150" lvl="1" indent="-457200">
              <a:buFont typeface="Arial" panose="020B0604020202020204" pitchFamily="34" charset="0"/>
              <a:buChar char="•"/>
            </a:pPr>
            <a:r>
              <a:rPr lang="de-DE" dirty="0"/>
              <a:t>(+) Wenn dem Vermögensabfluss bei wirtschaftlicher Betrachtungsweise kein unmittelbarer Vermögenszuwachs gegenübersteht</a:t>
            </a:r>
          </a:p>
          <a:p>
            <a:pPr marL="1200150" lvl="1" indent="-457200">
              <a:buFont typeface="Arial" panose="020B0604020202020204" pitchFamily="34" charset="0"/>
              <a:buChar char="•"/>
            </a:pPr>
            <a:endParaRPr lang="de-DE" dirty="0"/>
          </a:p>
        </p:txBody>
      </p:sp>
    </p:spTree>
    <p:extLst>
      <p:ext uri="{BB962C8B-B14F-4D97-AF65-F5344CB8AC3E}">
        <p14:creationId xmlns:p14="http://schemas.microsoft.com/office/powerpoint/2010/main" val="1246539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A81EF-C70F-0C40-A61E-30AD6A71080A}"/>
              </a:ext>
            </a:extLst>
          </p:cNvPr>
          <p:cNvSpPr>
            <a:spLocks noGrp="1"/>
          </p:cNvSpPr>
          <p:nvPr>
            <p:ph type="title"/>
          </p:nvPr>
        </p:nvSpPr>
        <p:spPr/>
        <p:txBody>
          <a:bodyPr/>
          <a:lstStyle/>
          <a:p>
            <a:r>
              <a:rPr lang="de-DE" dirty="0"/>
              <a:t>Untreue – was ist das?</a:t>
            </a:r>
          </a:p>
        </p:txBody>
      </p:sp>
      <p:sp>
        <p:nvSpPr>
          <p:cNvPr id="3" name="Inhaltsplatzhalter 2">
            <a:extLst>
              <a:ext uri="{FF2B5EF4-FFF2-40B4-BE49-F238E27FC236}">
                <a16:creationId xmlns:a16="http://schemas.microsoft.com/office/drawing/2014/main" id="{02529249-3FFC-3E4B-92AC-6FF7C2FEA4DA}"/>
              </a:ext>
            </a:extLst>
          </p:cNvPr>
          <p:cNvSpPr>
            <a:spLocks noGrp="1"/>
          </p:cNvSpPr>
          <p:nvPr>
            <p:ph idx="1"/>
          </p:nvPr>
        </p:nvSpPr>
        <p:spPr/>
        <p:txBody>
          <a:bodyPr>
            <a:normAutofit fontScale="70000" lnSpcReduction="20000"/>
          </a:bodyPr>
          <a:lstStyle/>
          <a:p>
            <a:r>
              <a:rPr lang="de-DE" dirty="0"/>
              <a:t>§ 266 StGB</a:t>
            </a:r>
          </a:p>
          <a:p>
            <a:pPr marL="514350" indent="-514350">
              <a:buAutoNum type="arabicParenBoth"/>
            </a:pPr>
            <a:endParaRPr lang="de-DE" dirty="0"/>
          </a:p>
          <a:p>
            <a:pPr marL="457200" lvl="1" indent="0">
              <a:buNone/>
            </a:pPr>
            <a:r>
              <a:rPr lang="de-DE" sz="3100" dirty="0">
                <a:solidFill>
                  <a:srgbClr val="671F1A"/>
                </a:solidFill>
              </a:rPr>
              <a:t>Wer die ihm durch Gesetz, behördlichen Auftrag oder Rechtsgeschäft eingeräumte Befugnis, über </a:t>
            </a:r>
            <a:r>
              <a:rPr lang="de-DE" sz="3100" dirty="0">
                <a:solidFill>
                  <a:srgbClr val="FF840C"/>
                </a:solidFill>
              </a:rPr>
              <a:t>fremdes Vermögen</a:t>
            </a:r>
            <a:r>
              <a:rPr lang="de-DE" sz="3100" dirty="0">
                <a:solidFill>
                  <a:schemeClr val="accent6">
                    <a:lumMod val="60000"/>
                    <a:lumOff val="40000"/>
                  </a:schemeClr>
                </a:solidFill>
              </a:rPr>
              <a:t> </a:t>
            </a:r>
            <a:r>
              <a:rPr lang="de-DE" sz="3100" dirty="0">
                <a:solidFill>
                  <a:srgbClr val="671F1A"/>
                </a:solidFill>
              </a:rPr>
              <a:t>zu verfügen oder einen anderen zu verpflichten, missbraucht </a:t>
            </a:r>
          </a:p>
          <a:p>
            <a:pPr marL="457200" lvl="1" indent="0">
              <a:buNone/>
            </a:pPr>
            <a:r>
              <a:rPr lang="de-DE" sz="3100" dirty="0"/>
              <a:t>oder die ihm </a:t>
            </a:r>
          </a:p>
          <a:p>
            <a:pPr marL="457200" lvl="1" indent="0">
              <a:buNone/>
            </a:pPr>
            <a:r>
              <a:rPr lang="de-DE" sz="3100" dirty="0">
                <a:solidFill>
                  <a:srgbClr val="346995"/>
                </a:solidFill>
              </a:rPr>
              <a:t>kraft Gesetzes, behördlichen Auftrags, Rechtsgeschäfts oder eines Treueverhältnisses obliegende Pflicht, </a:t>
            </a:r>
            <a:r>
              <a:rPr lang="de-DE" sz="3100" dirty="0">
                <a:solidFill>
                  <a:srgbClr val="FF840C"/>
                </a:solidFill>
              </a:rPr>
              <a:t>fremde Vermögensinteressen </a:t>
            </a:r>
            <a:r>
              <a:rPr lang="de-DE" sz="3100" dirty="0">
                <a:solidFill>
                  <a:srgbClr val="346995"/>
                </a:solidFill>
              </a:rPr>
              <a:t>wahrzunehmen, verletzt </a:t>
            </a:r>
          </a:p>
          <a:p>
            <a:pPr marL="457200" lvl="1" indent="0">
              <a:buNone/>
            </a:pPr>
            <a:r>
              <a:rPr lang="de-DE" sz="3100" dirty="0"/>
              <a:t>und </a:t>
            </a:r>
            <a:r>
              <a:rPr lang="de-DE" sz="3100" dirty="0">
                <a:solidFill>
                  <a:srgbClr val="FF840C"/>
                </a:solidFill>
              </a:rPr>
              <a:t>dadurch</a:t>
            </a:r>
            <a:r>
              <a:rPr lang="de-DE" sz="3100" dirty="0"/>
              <a:t> dem, dessen Vermögensinteressen er zu betreuen hat, </a:t>
            </a:r>
            <a:r>
              <a:rPr lang="de-DE" sz="3100" dirty="0">
                <a:solidFill>
                  <a:srgbClr val="FF840C"/>
                </a:solidFill>
              </a:rPr>
              <a:t>Nachteil </a:t>
            </a:r>
            <a:r>
              <a:rPr lang="de-DE" sz="3100" dirty="0"/>
              <a:t>zufügt, wird mit Freiheitsstrafe bis zu fünf Jahren oder mit Geldstrafe bestraft.</a:t>
            </a:r>
          </a:p>
        </p:txBody>
      </p:sp>
      <p:sp>
        <p:nvSpPr>
          <p:cNvPr id="4" name="Oval 3">
            <a:extLst>
              <a:ext uri="{FF2B5EF4-FFF2-40B4-BE49-F238E27FC236}">
                <a16:creationId xmlns:a16="http://schemas.microsoft.com/office/drawing/2014/main" id="{344C2F51-54B8-0D4F-95DD-A83561035753}"/>
              </a:ext>
            </a:extLst>
          </p:cNvPr>
          <p:cNvSpPr/>
          <p:nvPr/>
        </p:nvSpPr>
        <p:spPr>
          <a:xfrm>
            <a:off x="842480" y="3226084"/>
            <a:ext cx="1880171" cy="34932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de-DE"/>
          </a:p>
        </p:txBody>
      </p:sp>
      <p:sp>
        <p:nvSpPr>
          <p:cNvPr id="5" name="Oval 4">
            <a:extLst>
              <a:ext uri="{FF2B5EF4-FFF2-40B4-BE49-F238E27FC236}">
                <a16:creationId xmlns:a16="http://schemas.microsoft.com/office/drawing/2014/main" id="{C835DAC2-0EAC-6142-B405-C808FAEEA378}"/>
              </a:ext>
            </a:extLst>
          </p:cNvPr>
          <p:cNvSpPr/>
          <p:nvPr/>
        </p:nvSpPr>
        <p:spPr>
          <a:xfrm>
            <a:off x="5762090" y="4436723"/>
            <a:ext cx="1172967" cy="34932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de-DE"/>
          </a:p>
        </p:txBody>
      </p:sp>
      <p:sp>
        <p:nvSpPr>
          <p:cNvPr id="6" name="Oval 5">
            <a:extLst>
              <a:ext uri="{FF2B5EF4-FFF2-40B4-BE49-F238E27FC236}">
                <a16:creationId xmlns:a16="http://schemas.microsoft.com/office/drawing/2014/main" id="{690C5AA1-8B81-564F-B719-4DA7B6E5E8FB}"/>
              </a:ext>
            </a:extLst>
          </p:cNvPr>
          <p:cNvSpPr/>
          <p:nvPr/>
        </p:nvSpPr>
        <p:spPr>
          <a:xfrm>
            <a:off x="6218435" y="4155891"/>
            <a:ext cx="1041114" cy="349323"/>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de-DE"/>
          </a:p>
        </p:txBody>
      </p:sp>
    </p:spTree>
    <p:extLst>
      <p:ext uri="{BB962C8B-B14F-4D97-AF65-F5344CB8AC3E}">
        <p14:creationId xmlns:p14="http://schemas.microsoft.com/office/powerpoint/2010/main" val="16213180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43DE01-16E8-2349-976C-41369EABAA40}"/>
              </a:ext>
            </a:extLst>
          </p:cNvPr>
          <p:cNvSpPr>
            <a:spLocks noGrp="1"/>
          </p:cNvSpPr>
          <p:nvPr>
            <p:ph type="title"/>
          </p:nvPr>
        </p:nvSpPr>
        <p:spPr/>
        <p:txBody>
          <a:bodyPr/>
          <a:lstStyle/>
          <a:p>
            <a:r>
              <a:rPr lang="de-DE" dirty="0"/>
              <a:t>Schaden</a:t>
            </a:r>
          </a:p>
        </p:txBody>
      </p:sp>
      <p:sp>
        <p:nvSpPr>
          <p:cNvPr id="3" name="Inhaltsplatzhalter 2">
            <a:extLst>
              <a:ext uri="{FF2B5EF4-FFF2-40B4-BE49-F238E27FC236}">
                <a16:creationId xmlns:a16="http://schemas.microsoft.com/office/drawing/2014/main" id="{81F7DB71-B717-8D4F-8857-AB316EBBB43A}"/>
              </a:ext>
            </a:extLst>
          </p:cNvPr>
          <p:cNvSpPr>
            <a:spLocks noGrp="1"/>
          </p:cNvSpPr>
          <p:nvPr>
            <p:ph idx="1"/>
          </p:nvPr>
        </p:nvSpPr>
        <p:spPr/>
        <p:txBody>
          <a:bodyPr>
            <a:normAutofit fontScale="70000" lnSpcReduction="20000"/>
          </a:bodyPr>
          <a:lstStyle/>
          <a:p>
            <a:pPr marL="457200" indent="-457200">
              <a:buFont typeface="Arial" panose="020B0604020202020204" pitchFamily="34" charset="0"/>
              <a:buChar char="•"/>
            </a:pPr>
            <a:r>
              <a:rPr lang="de-DE" dirty="0"/>
              <a:t>Zeitpunkt: Vertragsschluss!</a:t>
            </a:r>
          </a:p>
          <a:p>
            <a:pPr marL="457200" indent="-457200">
              <a:buFont typeface="Arial" panose="020B0604020202020204" pitchFamily="34" charset="0"/>
              <a:buChar char="•"/>
            </a:pPr>
            <a:r>
              <a:rPr lang="de-DE" dirty="0"/>
              <a:t>Mautvertrag wirtschaftlich unausgewogen? </a:t>
            </a:r>
          </a:p>
          <a:p>
            <a:pPr marL="1200150" lvl="1" indent="-457200">
              <a:buFont typeface="Arial" panose="020B0604020202020204" pitchFamily="34" charset="0"/>
              <a:buChar char="•"/>
            </a:pPr>
            <a:r>
              <a:rPr lang="de-DE" dirty="0"/>
              <a:t>bei Großprojekten kein Marktpreis, daher (–)</a:t>
            </a:r>
          </a:p>
          <a:p>
            <a:pPr marL="457200" indent="-457200">
              <a:buFont typeface="Arial" panose="020B0604020202020204" pitchFamily="34" charset="0"/>
              <a:buChar char="•"/>
            </a:pPr>
            <a:r>
              <a:rPr lang="de-DE" dirty="0"/>
              <a:t>Gefährdungsschaden durch drohenden Schadensersatz?</a:t>
            </a:r>
          </a:p>
          <a:p>
            <a:pPr marL="1200150" lvl="1" indent="-457200">
              <a:buFont typeface="Arial" panose="020B0604020202020204" pitchFamily="34" charset="0"/>
              <a:buChar char="•"/>
            </a:pPr>
            <a:r>
              <a:rPr lang="de-DE" dirty="0"/>
              <a:t>„ </a:t>
            </a:r>
            <a:r>
              <a:rPr lang="de-DE" dirty="0">
                <a:solidFill>
                  <a:srgbClr val="671F1A"/>
                </a:solidFill>
              </a:rPr>
              <a:t>wenn die Wahrscheinlichkeit des endgültigen Verlusts des Vermögenswerts zum Zeitpunkt der Verfügung so groß ist, dass schon jetzt das Gesamtvermögen objektiv gemindert ist</a:t>
            </a:r>
            <a:r>
              <a:rPr lang="de-DE" dirty="0"/>
              <a:t>“ </a:t>
            </a:r>
          </a:p>
          <a:p>
            <a:pPr marL="1200150" lvl="1" indent="-457200">
              <a:buFont typeface="Arial" panose="020B0604020202020204" pitchFamily="34" charset="0"/>
              <a:buChar char="•"/>
            </a:pPr>
            <a:r>
              <a:rPr lang="de-DE" dirty="0"/>
              <a:t>Muss beziffert werden können!</a:t>
            </a:r>
          </a:p>
          <a:p>
            <a:pPr marL="1200150" lvl="1" indent="-457200">
              <a:buFont typeface="Arial" panose="020B0604020202020204" pitchFamily="34" charset="0"/>
              <a:buChar char="•"/>
            </a:pPr>
            <a:r>
              <a:rPr lang="de-DE" dirty="0"/>
              <a:t>Hier: Bezifferung bei Vertragsschluss wohl nicht möglich</a:t>
            </a:r>
          </a:p>
          <a:p>
            <a:pPr marL="1200150" lvl="1" indent="-457200">
              <a:buFont typeface="Arial" panose="020B0604020202020204" pitchFamily="34" charset="0"/>
              <a:buChar char="•"/>
            </a:pPr>
            <a:r>
              <a:rPr lang="de-DE" dirty="0"/>
              <a:t>Aber: Bei </a:t>
            </a:r>
            <a:r>
              <a:rPr lang="de-DE" b="1" dirty="0"/>
              <a:t>Realisierung</a:t>
            </a:r>
            <a:r>
              <a:rPr lang="de-DE" dirty="0"/>
              <a:t> des Gefährdungsschadens (+) =&gt; hier wohl spätestens jetzt hinreichend konkret</a:t>
            </a:r>
          </a:p>
          <a:p>
            <a:pPr marL="1200150" lvl="1" indent="-457200">
              <a:buFont typeface="Arial" panose="020B0604020202020204" pitchFamily="34" charset="0"/>
              <a:buChar char="•"/>
            </a:pPr>
            <a:endParaRPr lang="de-DE" dirty="0"/>
          </a:p>
        </p:txBody>
      </p:sp>
    </p:spTree>
    <p:extLst>
      <p:ext uri="{BB962C8B-B14F-4D97-AF65-F5344CB8AC3E}">
        <p14:creationId xmlns:p14="http://schemas.microsoft.com/office/powerpoint/2010/main" val="150748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838961-1FA1-564B-A311-92CA007F00F4}"/>
              </a:ext>
            </a:extLst>
          </p:cNvPr>
          <p:cNvSpPr>
            <a:spLocks noGrp="1"/>
          </p:cNvSpPr>
          <p:nvPr>
            <p:ph type="title"/>
          </p:nvPr>
        </p:nvSpPr>
        <p:spPr/>
        <p:txBody>
          <a:bodyPr/>
          <a:lstStyle/>
          <a:p>
            <a:r>
              <a:rPr lang="de-DE" dirty="0"/>
              <a:t>Strafbarkeit?</a:t>
            </a:r>
          </a:p>
        </p:txBody>
      </p:sp>
      <p:sp>
        <p:nvSpPr>
          <p:cNvPr id="3" name="Inhaltsplatzhalter 2">
            <a:extLst>
              <a:ext uri="{FF2B5EF4-FFF2-40B4-BE49-F238E27FC236}">
                <a16:creationId xmlns:a16="http://schemas.microsoft.com/office/drawing/2014/main" id="{B2793025-BFE9-C34F-9A0C-9C6E8771AEBC}"/>
              </a:ext>
            </a:extLst>
          </p:cNvPr>
          <p:cNvSpPr>
            <a:spLocks noGrp="1"/>
          </p:cNvSpPr>
          <p:nvPr>
            <p:ph idx="1"/>
          </p:nvPr>
        </p:nvSpPr>
        <p:spPr/>
        <p:txBody>
          <a:bodyPr>
            <a:normAutofit lnSpcReduction="10000"/>
          </a:bodyPr>
          <a:lstStyle/>
          <a:p>
            <a:r>
              <a:rPr lang="de-DE" dirty="0">
                <a:solidFill>
                  <a:srgbClr val="671F1A"/>
                </a:solidFill>
              </a:rPr>
              <a:t>Treuebruchtatbestand</a:t>
            </a:r>
          </a:p>
          <a:p>
            <a:pPr marL="1200150" lvl="1" indent="-457200">
              <a:buFont typeface="Arial" panose="020B0604020202020204" pitchFamily="34" charset="0"/>
              <a:buChar char="•"/>
            </a:pPr>
            <a:r>
              <a:rPr lang="de-DE" dirty="0"/>
              <a:t>Treueverhältnis (+)</a:t>
            </a:r>
          </a:p>
          <a:p>
            <a:pPr marL="1200150" lvl="1" indent="-457200">
              <a:buFont typeface="Arial" panose="020B0604020202020204" pitchFamily="34" charset="0"/>
              <a:buChar char="•"/>
            </a:pPr>
            <a:r>
              <a:rPr lang="de-DE" dirty="0"/>
              <a:t>über fremdes Vermögen (+)</a:t>
            </a:r>
          </a:p>
          <a:p>
            <a:pPr marL="1200150" lvl="1" indent="-457200">
              <a:buFont typeface="Arial" panose="020B0604020202020204" pitchFamily="34" charset="0"/>
              <a:buChar char="•"/>
            </a:pPr>
            <a:r>
              <a:rPr lang="de-DE" dirty="0"/>
              <a:t>Pflichtverletzung (+/–)</a:t>
            </a:r>
          </a:p>
          <a:p>
            <a:pPr marL="1200150" lvl="1" indent="-457200">
              <a:buFont typeface="Arial" panose="020B0604020202020204" pitchFamily="34" charset="0"/>
              <a:buChar char="•"/>
            </a:pPr>
            <a:r>
              <a:rPr lang="de-DE" dirty="0"/>
              <a:t>Schaden (+) </a:t>
            </a:r>
            <a:r>
              <a:rPr lang="de-DE" dirty="0" err="1"/>
              <a:t>str.</a:t>
            </a:r>
            <a:endParaRPr lang="de-DE" dirty="0"/>
          </a:p>
          <a:p>
            <a:r>
              <a:rPr lang="de-DE" dirty="0">
                <a:solidFill>
                  <a:srgbClr val="671F1A"/>
                </a:solidFill>
              </a:rPr>
              <a:t>Weitere Voraussetzungen: </a:t>
            </a:r>
          </a:p>
          <a:p>
            <a:pPr marL="1200150" lvl="1" indent="-457200">
              <a:buFont typeface="Arial" panose="020B0604020202020204" pitchFamily="34" charset="0"/>
              <a:buChar char="•"/>
            </a:pPr>
            <a:r>
              <a:rPr lang="de-DE" dirty="0"/>
              <a:t>Subjektiver Tatbestand (= Vorsatz) (?)</a:t>
            </a:r>
          </a:p>
          <a:p>
            <a:pPr marL="1200150" lvl="1" indent="-457200">
              <a:buFont typeface="Arial" panose="020B0604020202020204" pitchFamily="34" charset="0"/>
              <a:buChar char="•"/>
            </a:pPr>
            <a:r>
              <a:rPr lang="de-DE" dirty="0"/>
              <a:t>Keine Rechtfertigungs- oder Entschuldigungsgründe (+)</a:t>
            </a:r>
          </a:p>
          <a:p>
            <a:endParaRPr lang="de-DE" dirty="0"/>
          </a:p>
        </p:txBody>
      </p:sp>
    </p:spTree>
    <p:extLst>
      <p:ext uri="{BB962C8B-B14F-4D97-AF65-F5344CB8AC3E}">
        <p14:creationId xmlns:p14="http://schemas.microsoft.com/office/powerpoint/2010/main" val="194829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91D0C9-018D-4B42-9115-62524CA7C2AA}"/>
              </a:ext>
            </a:extLst>
          </p:cNvPr>
          <p:cNvSpPr>
            <a:spLocks noGrp="1"/>
          </p:cNvSpPr>
          <p:nvPr>
            <p:ph type="title"/>
          </p:nvPr>
        </p:nvSpPr>
        <p:spPr/>
        <p:txBody>
          <a:bodyPr/>
          <a:lstStyle/>
          <a:p>
            <a:r>
              <a:rPr lang="de-DE" dirty="0"/>
              <a:t>Fazit</a:t>
            </a:r>
          </a:p>
        </p:txBody>
      </p:sp>
      <p:sp>
        <p:nvSpPr>
          <p:cNvPr id="3" name="Inhaltsplatzhalter 2">
            <a:extLst>
              <a:ext uri="{FF2B5EF4-FFF2-40B4-BE49-F238E27FC236}">
                <a16:creationId xmlns:a16="http://schemas.microsoft.com/office/drawing/2014/main" id="{E64DBD13-8D41-844E-A2A5-FFB6EBFD73DB}"/>
              </a:ext>
            </a:extLst>
          </p:cNvPr>
          <p:cNvSpPr>
            <a:spLocks noGrp="1"/>
          </p:cNvSpPr>
          <p:nvPr>
            <p:ph idx="1"/>
          </p:nvPr>
        </p:nvSpPr>
        <p:spPr/>
        <p:txBody>
          <a:bodyPr/>
          <a:lstStyle/>
          <a:p>
            <a:pPr marL="457200" indent="-457200">
              <a:buFont typeface="Arial" panose="020B0604020202020204" pitchFamily="34" charset="0"/>
              <a:buChar char="•"/>
            </a:pPr>
            <a:r>
              <a:rPr lang="de-DE" dirty="0"/>
              <a:t>Gebot der Wirtschaftlichkeit und Sparsamkeit lässt Hoheitsträgern weiten Ermessensspielraum</a:t>
            </a:r>
          </a:p>
          <a:p>
            <a:pPr marL="457200" indent="-457200">
              <a:buFont typeface="Arial" panose="020B0604020202020204" pitchFamily="34" charset="0"/>
              <a:buChar char="•"/>
            </a:pPr>
            <a:r>
              <a:rPr lang="de-DE" dirty="0"/>
              <a:t>Untreue bei der Maut? </a:t>
            </a:r>
          </a:p>
          <a:p>
            <a:pPr marL="1200150" lvl="1" indent="-457200"/>
            <a:r>
              <a:rPr lang="de-DE" dirty="0"/>
              <a:t>Nicht genügend Informationen</a:t>
            </a:r>
          </a:p>
          <a:p>
            <a:pPr marL="1200150" lvl="1" indent="-457200"/>
            <a:r>
              <a:rPr lang="de-DE" dirty="0" err="1"/>
              <a:t>Vss</a:t>
            </a:r>
            <a:r>
              <a:rPr lang="de-DE" dirty="0"/>
              <a:t>. für Anfangsverdacht aber m.E. gegeben </a:t>
            </a:r>
          </a:p>
          <a:p>
            <a:pPr marL="1200150" lvl="1" indent="-457200"/>
            <a:r>
              <a:rPr lang="de-DE" dirty="0"/>
              <a:t>Grenzfall</a:t>
            </a:r>
          </a:p>
        </p:txBody>
      </p:sp>
    </p:spTree>
    <p:extLst>
      <p:ext uri="{BB962C8B-B14F-4D97-AF65-F5344CB8AC3E}">
        <p14:creationId xmlns:p14="http://schemas.microsoft.com/office/powerpoint/2010/main" val="1700471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CC88E83A-1202-3641-B1D1-C76F7F7BD67C}"/>
              </a:ext>
            </a:extLst>
          </p:cNvPr>
          <p:cNvSpPr>
            <a:spLocks noGrp="1"/>
          </p:cNvSpPr>
          <p:nvPr>
            <p:ph type="title"/>
          </p:nvPr>
        </p:nvSpPr>
        <p:spPr/>
        <p:txBody>
          <a:bodyPr/>
          <a:lstStyle/>
          <a:p>
            <a:endParaRPr lang="de-DE" dirty="0"/>
          </a:p>
        </p:txBody>
      </p:sp>
      <p:sp>
        <p:nvSpPr>
          <p:cNvPr id="5" name="Textplatzhalter 4">
            <a:extLst>
              <a:ext uri="{FF2B5EF4-FFF2-40B4-BE49-F238E27FC236}">
                <a16:creationId xmlns:a16="http://schemas.microsoft.com/office/drawing/2014/main" id="{6F3AE604-A49E-3F4D-9AE1-1BC55317BEB9}"/>
              </a:ext>
            </a:extLst>
          </p:cNvPr>
          <p:cNvSpPr>
            <a:spLocks noGrp="1"/>
          </p:cNvSpPr>
          <p:nvPr>
            <p:ph type="body" idx="1"/>
          </p:nvPr>
        </p:nvSpPr>
        <p:spPr/>
        <p:txBody>
          <a:bodyPr/>
          <a:lstStyle/>
          <a:p>
            <a:endParaRPr lang="de-DE"/>
          </a:p>
        </p:txBody>
      </p:sp>
    </p:spTree>
    <p:extLst>
      <p:ext uri="{BB962C8B-B14F-4D97-AF65-F5344CB8AC3E}">
        <p14:creationId xmlns:p14="http://schemas.microsoft.com/office/powerpoint/2010/main" val="1233717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C7FA9-698A-EF4F-A04A-B96FF2FBF4A3}"/>
              </a:ext>
            </a:extLst>
          </p:cNvPr>
          <p:cNvSpPr>
            <a:spLocks noGrp="1"/>
          </p:cNvSpPr>
          <p:nvPr>
            <p:ph type="title"/>
          </p:nvPr>
        </p:nvSpPr>
        <p:spPr/>
        <p:txBody>
          <a:bodyPr/>
          <a:lstStyle/>
          <a:p>
            <a:r>
              <a:rPr lang="de-DE" dirty="0"/>
              <a:t>Untreue – was ist das?</a:t>
            </a:r>
          </a:p>
        </p:txBody>
      </p:sp>
      <p:sp>
        <p:nvSpPr>
          <p:cNvPr id="4" name="Inhaltsplatzhalter 3">
            <a:extLst>
              <a:ext uri="{FF2B5EF4-FFF2-40B4-BE49-F238E27FC236}">
                <a16:creationId xmlns:a16="http://schemas.microsoft.com/office/drawing/2014/main" id="{1F9F7CBD-01D9-A044-AF27-B1E623D90B2A}"/>
              </a:ext>
            </a:extLst>
          </p:cNvPr>
          <p:cNvSpPr>
            <a:spLocks noGrp="1"/>
          </p:cNvSpPr>
          <p:nvPr>
            <p:ph idx="1"/>
          </p:nvPr>
        </p:nvSpPr>
        <p:spPr/>
        <p:txBody>
          <a:bodyPr>
            <a:normAutofit/>
          </a:bodyPr>
          <a:lstStyle/>
          <a:p>
            <a:pPr marL="0" indent="0">
              <a:buNone/>
            </a:pPr>
            <a:endParaRPr lang="de-DE" sz="2600" dirty="0"/>
          </a:p>
        </p:txBody>
      </p:sp>
      <p:graphicFrame>
        <p:nvGraphicFramePr>
          <p:cNvPr id="6" name="Tabelle 6">
            <a:extLst>
              <a:ext uri="{FF2B5EF4-FFF2-40B4-BE49-F238E27FC236}">
                <a16:creationId xmlns:a16="http://schemas.microsoft.com/office/drawing/2014/main" id="{56234350-D78F-044B-A013-31DED7031E8C}"/>
              </a:ext>
            </a:extLst>
          </p:cNvPr>
          <p:cNvGraphicFramePr>
            <a:graphicFrameLocks noGrp="1"/>
          </p:cNvGraphicFramePr>
          <p:nvPr>
            <p:extLst>
              <p:ext uri="{D42A27DB-BD31-4B8C-83A1-F6EECF244321}">
                <p14:modId xmlns:p14="http://schemas.microsoft.com/office/powerpoint/2010/main" val="4206798978"/>
              </p:ext>
            </p:extLst>
          </p:nvPr>
        </p:nvGraphicFramePr>
        <p:xfrm>
          <a:off x="457200" y="1772920"/>
          <a:ext cx="8229600" cy="4974523"/>
        </p:xfrm>
        <a:graphic>
          <a:graphicData uri="http://schemas.openxmlformats.org/drawingml/2006/table">
            <a:tbl>
              <a:tblPr firstRow="1" bandRow="1">
                <a:tableStyleId>{EB344D84-9AFB-497E-A393-DC336BA19D2E}</a:tableStyleId>
              </a:tblPr>
              <a:tblGrid>
                <a:gridCol w="4114800">
                  <a:extLst>
                    <a:ext uri="{9D8B030D-6E8A-4147-A177-3AD203B41FA5}">
                      <a16:colId xmlns:a16="http://schemas.microsoft.com/office/drawing/2014/main" val="288646278"/>
                    </a:ext>
                  </a:extLst>
                </a:gridCol>
                <a:gridCol w="4114800">
                  <a:extLst>
                    <a:ext uri="{9D8B030D-6E8A-4147-A177-3AD203B41FA5}">
                      <a16:colId xmlns:a16="http://schemas.microsoft.com/office/drawing/2014/main" val="2607970324"/>
                    </a:ext>
                  </a:extLst>
                </a:gridCol>
              </a:tblGrid>
              <a:tr h="431197">
                <a:tc>
                  <a:txBody>
                    <a:bodyPr/>
                    <a:lstStyle/>
                    <a:p>
                      <a:r>
                        <a:rPr lang="de-DE" b="0" i="0" dirty="0">
                          <a:solidFill>
                            <a:srgbClr val="671F1A"/>
                          </a:solidFill>
                          <a:latin typeface="Helvetica Light" panose="020B0403020202020204" pitchFamily="34" charset="0"/>
                        </a:rPr>
                        <a:t>Missbrauchstatbestand</a:t>
                      </a:r>
                    </a:p>
                  </a:txBody>
                  <a:tcPr/>
                </a:tc>
                <a:tc>
                  <a:txBody>
                    <a:bodyPr/>
                    <a:lstStyle/>
                    <a:p>
                      <a:r>
                        <a:rPr lang="de-DE" b="0" i="0" dirty="0">
                          <a:solidFill>
                            <a:srgbClr val="671F1A"/>
                          </a:solidFill>
                          <a:latin typeface="Helvetica Light" panose="020B0403020202020204" pitchFamily="34" charset="0"/>
                        </a:rPr>
                        <a:t>Treuebruchtatbestand</a:t>
                      </a:r>
                    </a:p>
                  </a:txBody>
                  <a:tcPr/>
                </a:tc>
                <a:extLst>
                  <a:ext uri="{0D108BD9-81ED-4DB2-BD59-A6C34878D82A}">
                    <a16:rowId xmlns:a16="http://schemas.microsoft.com/office/drawing/2014/main" val="1092821568"/>
                  </a:ext>
                </a:extLst>
              </a:tr>
              <a:tr h="431197">
                <a:tc>
                  <a:txBody>
                    <a:bodyPr/>
                    <a:lstStyle/>
                    <a:p>
                      <a:r>
                        <a:rPr lang="de-DE" b="0" i="0" dirty="0">
                          <a:latin typeface="Helvetica Light" panose="020B0403020202020204" pitchFamily="34" charset="0"/>
                        </a:rPr>
                        <a:t>Verfügungs-/Verpflichtungsbefugnis</a:t>
                      </a:r>
                    </a:p>
                    <a:p>
                      <a:r>
                        <a:rPr lang="de-DE" b="0" i="0" dirty="0">
                          <a:solidFill>
                            <a:srgbClr val="671F1A"/>
                          </a:solidFill>
                          <a:latin typeface="Helvetica Light" panose="020B0403020202020204" pitchFamily="34" charset="0"/>
                        </a:rPr>
                        <a:t>Rechtlich wirksam</a:t>
                      </a:r>
                    </a:p>
                  </a:txBody>
                  <a:tcPr/>
                </a:tc>
                <a:tc>
                  <a:txBody>
                    <a:bodyPr/>
                    <a:lstStyle/>
                    <a:p>
                      <a:r>
                        <a:rPr lang="de-DE" b="0" i="0" dirty="0">
                          <a:latin typeface="Helvetica Light" panose="020B0403020202020204" pitchFamily="34" charset="0"/>
                        </a:rPr>
                        <a:t>Treueverhältnis</a:t>
                      </a:r>
                    </a:p>
                    <a:p>
                      <a:r>
                        <a:rPr lang="de-DE" b="0" i="0" dirty="0">
                          <a:solidFill>
                            <a:srgbClr val="671F1A"/>
                          </a:solidFill>
                          <a:latin typeface="Helvetica Light" panose="020B0403020202020204" pitchFamily="34" charset="0"/>
                        </a:rPr>
                        <a:t>Faktisches TV ausreichend</a:t>
                      </a:r>
                    </a:p>
                  </a:txBody>
                  <a:tcPr/>
                </a:tc>
                <a:extLst>
                  <a:ext uri="{0D108BD9-81ED-4DB2-BD59-A6C34878D82A}">
                    <a16:rowId xmlns:a16="http://schemas.microsoft.com/office/drawing/2014/main" val="623447145"/>
                  </a:ext>
                </a:extLst>
              </a:tr>
              <a:tr h="431197">
                <a:tc gridSpan="2">
                  <a:txBody>
                    <a:bodyPr/>
                    <a:lstStyle/>
                    <a:p>
                      <a:pPr algn="ctr"/>
                      <a:r>
                        <a:rPr lang="de-DE" b="0" i="0" dirty="0">
                          <a:latin typeface="Helvetica Light" panose="020B0403020202020204" pitchFamily="34" charset="0"/>
                        </a:rPr>
                        <a:t>Über fremdes Vermögen</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57248066"/>
                  </a:ext>
                </a:extLst>
              </a:tr>
              <a:tr h="1382194">
                <a:tc>
                  <a:txBody>
                    <a:bodyPr/>
                    <a:lstStyle/>
                    <a:p>
                      <a:r>
                        <a:rPr lang="de-DE" b="0" i="0" dirty="0">
                          <a:latin typeface="Helvetica Light" panose="020B0403020202020204" pitchFamily="34" charset="0"/>
                        </a:rPr>
                        <a:t>Missbrauch der Befugnis =</a:t>
                      </a:r>
                      <a:r>
                        <a:rPr lang="de-DE" b="0" i="0" dirty="0">
                          <a:solidFill>
                            <a:srgbClr val="671F1A"/>
                          </a:solidFill>
                          <a:latin typeface="Helvetica Light" panose="020B0403020202020204" pitchFamily="34" charset="0"/>
                        </a:rPr>
                        <a:t>Überschreiten des rechtlichen Dürfens im Rahmen des rechtlichen Könnens (Wirksames RG!)</a:t>
                      </a:r>
                    </a:p>
                  </a:txBody>
                  <a:tcPr/>
                </a:tc>
                <a:tc>
                  <a:txBody>
                    <a:bodyPr/>
                    <a:lstStyle/>
                    <a:p>
                      <a:r>
                        <a:rPr lang="de-DE" b="0" i="0" dirty="0">
                          <a:latin typeface="Helvetica Light" panose="020B0403020202020204" pitchFamily="34" charset="0"/>
                        </a:rPr>
                        <a:t>-</a:t>
                      </a:r>
                    </a:p>
                  </a:txBody>
                  <a:tcPr/>
                </a:tc>
                <a:extLst>
                  <a:ext uri="{0D108BD9-81ED-4DB2-BD59-A6C34878D82A}">
                    <a16:rowId xmlns:a16="http://schemas.microsoft.com/office/drawing/2014/main" val="2113088252"/>
                  </a:ext>
                </a:extLst>
              </a:tr>
              <a:tr h="431197">
                <a:tc gridSpan="2">
                  <a:txBody>
                    <a:bodyPr/>
                    <a:lstStyle/>
                    <a:p>
                      <a:pPr algn="ctr"/>
                      <a:r>
                        <a:rPr lang="de-DE" b="0" i="0" dirty="0">
                          <a:latin typeface="Helvetica Light" panose="020B0403020202020204" pitchFamily="34" charset="0"/>
                        </a:rPr>
                        <a:t>Pflichtverletzung</a:t>
                      </a:r>
                    </a:p>
                    <a:p>
                      <a:pPr algn="ctr"/>
                      <a:r>
                        <a:rPr lang="de-DE" b="0" i="0" dirty="0">
                          <a:latin typeface="Helvetica Light" panose="020B0403020202020204" pitchFamily="34" charset="0"/>
                        </a:rPr>
                        <a:t>= </a:t>
                      </a:r>
                      <a:r>
                        <a:rPr lang="de-DE" b="0" i="0" dirty="0">
                          <a:solidFill>
                            <a:srgbClr val="671F1A"/>
                          </a:solidFill>
                          <a:latin typeface="Helvetica Light" panose="020B0403020202020204" pitchFamily="34" charset="0"/>
                        </a:rPr>
                        <a:t>akzessorisch zu außerstrafrechtlichen Normen (vertragliche Abreden, Gesetzesübertretung etc.)</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3891460664"/>
                  </a:ext>
                </a:extLst>
              </a:tr>
              <a:tr h="431197">
                <a:tc gridSpan="2">
                  <a:txBody>
                    <a:bodyPr/>
                    <a:lstStyle/>
                    <a:p>
                      <a:pPr algn="ctr"/>
                      <a:r>
                        <a:rPr lang="de-DE" b="0" i="0" dirty="0">
                          <a:latin typeface="Helvetica Light" panose="020B0403020202020204" pitchFamily="34" charset="0"/>
                        </a:rPr>
                        <a:t>Schaden</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75731762"/>
                  </a:ext>
                </a:extLst>
              </a:tr>
              <a:tr h="74425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i="0" dirty="0">
                          <a:latin typeface="Helvetica Light" panose="020B0403020202020204" pitchFamily="34" charset="0"/>
                        </a:rPr>
                        <a:t>+ Kausalzusammenhang zw. Missbrauch/Pflichtverletzung + Schaden</a:t>
                      </a:r>
                    </a:p>
                    <a:p>
                      <a:endParaRPr lang="de-DE" b="0" i="0" dirty="0">
                        <a:latin typeface="Helvetica Light" panose="020B0403020202020204" pitchFamily="34" charset="0"/>
                      </a:endParaRPr>
                    </a:p>
                  </a:txBody>
                  <a:tcPr/>
                </a:tc>
                <a:tc hMerge="1">
                  <a:txBody>
                    <a:bodyPr/>
                    <a:lstStyle/>
                    <a:p>
                      <a:endParaRPr lang="de-DE" dirty="0"/>
                    </a:p>
                  </a:txBody>
                  <a:tcPr/>
                </a:tc>
                <a:extLst>
                  <a:ext uri="{0D108BD9-81ED-4DB2-BD59-A6C34878D82A}">
                    <a16:rowId xmlns:a16="http://schemas.microsoft.com/office/drawing/2014/main" val="591492611"/>
                  </a:ext>
                </a:extLst>
              </a:tr>
            </a:tbl>
          </a:graphicData>
        </a:graphic>
      </p:graphicFrame>
    </p:spTree>
    <p:extLst>
      <p:ext uri="{BB962C8B-B14F-4D97-AF65-F5344CB8AC3E}">
        <p14:creationId xmlns:p14="http://schemas.microsoft.com/office/powerpoint/2010/main" val="727327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09A98909-C4C5-3547-916F-075ED61AA1AC}"/>
              </a:ext>
            </a:extLst>
          </p:cNvPr>
          <p:cNvSpPr>
            <a:spLocks noGrp="1"/>
          </p:cNvSpPr>
          <p:nvPr>
            <p:ph type="title"/>
          </p:nvPr>
        </p:nvSpPr>
        <p:spPr/>
        <p:txBody>
          <a:bodyPr/>
          <a:lstStyle/>
          <a:p>
            <a:r>
              <a:rPr lang="de-DE" dirty="0"/>
              <a:t>Untreue – Beispiele</a:t>
            </a:r>
          </a:p>
        </p:txBody>
      </p:sp>
      <p:sp>
        <p:nvSpPr>
          <p:cNvPr id="6" name="Inhaltsplatzhalter 5">
            <a:extLst>
              <a:ext uri="{FF2B5EF4-FFF2-40B4-BE49-F238E27FC236}">
                <a16:creationId xmlns:a16="http://schemas.microsoft.com/office/drawing/2014/main" id="{F103A6BF-41B6-8048-B3AA-8B10C9E64194}"/>
              </a:ext>
            </a:extLst>
          </p:cNvPr>
          <p:cNvSpPr>
            <a:spLocks noGrp="1"/>
          </p:cNvSpPr>
          <p:nvPr>
            <p:ph idx="1"/>
          </p:nvPr>
        </p:nvSpPr>
        <p:spPr/>
        <p:txBody>
          <a:bodyPr>
            <a:normAutofit fontScale="85000" lnSpcReduction="20000"/>
          </a:bodyPr>
          <a:lstStyle/>
          <a:p>
            <a:pPr marL="457200" indent="-457200">
              <a:buFont typeface="Arial" panose="020B0604020202020204" pitchFamily="34" charset="0"/>
              <a:buChar char="•"/>
            </a:pPr>
            <a:r>
              <a:rPr lang="de-DE" dirty="0"/>
              <a:t>Oma O gibt Enkelin E 10.000 € und eine Generalvollmacht, damit E das Geld für O sicher anlegt. E verspielt das Geld aber im Casino.</a:t>
            </a:r>
          </a:p>
          <a:p>
            <a:pPr marL="457200" indent="-457200">
              <a:buFont typeface="Arial" panose="020B0604020202020204" pitchFamily="34" charset="0"/>
              <a:buChar char="•"/>
            </a:pPr>
            <a:r>
              <a:rPr lang="de-DE" dirty="0">
                <a:solidFill>
                  <a:srgbClr val="671F1A"/>
                </a:solidFill>
              </a:rPr>
              <a:t>Behördenmitarbeiterin B muss 2000 Bleistifte für die Behörde besorgen. Für identische Ware zahlt sie bei A 50 % mehr als bei C. Weil A die B aber regelmäßig zu teuren Abendessen einlädt, kauft sie die Stifte bei A.</a:t>
            </a:r>
          </a:p>
          <a:p>
            <a:pPr marL="457200" indent="-457200">
              <a:buFont typeface="Arial" panose="020B0604020202020204" pitchFamily="34" charset="0"/>
              <a:buChar char="•"/>
            </a:pPr>
            <a:r>
              <a:rPr lang="de-DE" dirty="0"/>
              <a:t>GmbH-Geschäftsführerin G bezahlt ihre private Geburtstagsfeier mit Geld, das sie vom Firmenkonto abgezweigt hat.</a:t>
            </a:r>
          </a:p>
        </p:txBody>
      </p:sp>
    </p:spTree>
    <p:extLst>
      <p:ext uri="{BB962C8B-B14F-4D97-AF65-F5344CB8AC3E}">
        <p14:creationId xmlns:p14="http://schemas.microsoft.com/office/powerpoint/2010/main" val="4035748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60ADE4-615A-9A44-B370-95F5C0467B6A}"/>
              </a:ext>
            </a:extLst>
          </p:cNvPr>
          <p:cNvSpPr>
            <a:spLocks noGrp="1"/>
          </p:cNvSpPr>
          <p:nvPr>
            <p:ph type="title"/>
          </p:nvPr>
        </p:nvSpPr>
        <p:spPr/>
        <p:txBody>
          <a:bodyPr/>
          <a:lstStyle/>
          <a:p>
            <a:r>
              <a:rPr lang="de-DE" dirty="0"/>
              <a:t>Die Maut</a:t>
            </a:r>
          </a:p>
        </p:txBody>
      </p:sp>
      <p:sp>
        <p:nvSpPr>
          <p:cNvPr id="5" name="Inhaltsplatzhalter 4">
            <a:extLst>
              <a:ext uri="{FF2B5EF4-FFF2-40B4-BE49-F238E27FC236}">
                <a16:creationId xmlns:a16="http://schemas.microsoft.com/office/drawing/2014/main" id="{96120A61-E1FC-3445-AE48-73A90CBEDA24}"/>
              </a:ext>
            </a:extLst>
          </p:cNvPr>
          <p:cNvSpPr>
            <a:spLocks noGrp="1"/>
          </p:cNvSpPr>
          <p:nvPr>
            <p:ph idx="1"/>
          </p:nvPr>
        </p:nvSpPr>
        <p:spPr/>
        <p:txBody>
          <a:bodyPr>
            <a:normAutofit fontScale="70000" lnSpcReduction="20000"/>
          </a:bodyPr>
          <a:lstStyle/>
          <a:p>
            <a:pPr marL="457200" indent="-457200">
              <a:buFont typeface="Arial" panose="020B0604020202020204" pitchFamily="34" charset="0"/>
              <a:buChar char="•"/>
            </a:pPr>
            <a:r>
              <a:rPr lang="de-DE" dirty="0"/>
              <a:t>2015: </a:t>
            </a:r>
            <a:r>
              <a:rPr lang="de-DE" dirty="0" err="1"/>
              <a:t>InfrAG</a:t>
            </a:r>
            <a:r>
              <a:rPr lang="de-DE" dirty="0"/>
              <a:t> und </a:t>
            </a:r>
            <a:r>
              <a:rPr lang="de-DE" dirty="0" err="1"/>
              <a:t>VerkStÄndG</a:t>
            </a:r>
            <a:r>
              <a:rPr lang="de-DE" dirty="0"/>
              <a:t> treten in Kraft </a:t>
            </a:r>
          </a:p>
          <a:p>
            <a:pPr marL="457200" indent="-457200">
              <a:buFont typeface="Arial" panose="020B0604020202020204" pitchFamily="34" charset="0"/>
              <a:buChar char="•"/>
            </a:pPr>
            <a:r>
              <a:rPr lang="de-DE" dirty="0"/>
              <a:t>EU-Kommission leitet Vertragsverletzungsverfahren gegen D ein</a:t>
            </a:r>
          </a:p>
          <a:p>
            <a:pPr marL="457200" indent="-457200">
              <a:buFont typeface="Arial" panose="020B0604020202020204" pitchFamily="34" charset="0"/>
              <a:buChar char="•"/>
            </a:pPr>
            <a:r>
              <a:rPr lang="de-DE" dirty="0"/>
              <a:t>Mai 2017: nach Änderungen am </a:t>
            </a:r>
            <a:r>
              <a:rPr lang="de-DE" dirty="0" err="1"/>
              <a:t>InfrAG</a:t>
            </a:r>
            <a:r>
              <a:rPr lang="de-DE" dirty="0"/>
              <a:t> und </a:t>
            </a:r>
            <a:r>
              <a:rPr lang="de-DE" dirty="0" err="1"/>
              <a:t>VerkStÄndG</a:t>
            </a:r>
            <a:r>
              <a:rPr lang="de-DE" dirty="0"/>
              <a:t> Einstellung des Verfahrens</a:t>
            </a:r>
          </a:p>
          <a:p>
            <a:pPr marL="457200" indent="-457200">
              <a:buFont typeface="Arial" panose="020B0604020202020204" pitchFamily="34" charset="0"/>
              <a:buChar char="•"/>
            </a:pPr>
            <a:r>
              <a:rPr lang="de-DE" dirty="0">
                <a:solidFill>
                  <a:srgbClr val="982F2D"/>
                </a:solidFill>
              </a:rPr>
              <a:t>Europaweite Ausschreibung durch BMVI</a:t>
            </a:r>
          </a:p>
          <a:p>
            <a:pPr marL="457200" indent="-457200">
              <a:buFont typeface="Arial" panose="020B0604020202020204" pitchFamily="34" charset="0"/>
              <a:buChar char="•"/>
            </a:pPr>
            <a:r>
              <a:rPr lang="de-DE" dirty="0"/>
              <a:t>Oktober 2017: Österreich erhebt Klage gegen D vor EuGH</a:t>
            </a:r>
          </a:p>
          <a:p>
            <a:pPr marL="457200" indent="-457200">
              <a:buFont typeface="Arial" panose="020B0604020202020204" pitchFamily="34" charset="0"/>
              <a:buChar char="•"/>
            </a:pPr>
            <a:r>
              <a:rPr lang="de-DE" dirty="0"/>
              <a:t>11.12.2018: mündliche Verhandlung</a:t>
            </a:r>
          </a:p>
          <a:p>
            <a:pPr marL="457200" indent="-457200">
              <a:buFont typeface="Arial" panose="020B0604020202020204" pitchFamily="34" charset="0"/>
              <a:buChar char="•"/>
            </a:pPr>
            <a:r>
              <a:rPr lang="de-DE" dirty="0">
                <a:solidFill>
                  <a:srgbClr val="982F2D"/>
                </a:solidFill>
              </a:rPr>
              <a:t>30.12.2018: Unterzeichnung u.a. Betreibervertrag</a:t>
            </a:r>
          </a:p>
          <a:p>
            <a:pPr marL="457200" indent="-457200">
              <a:buFont typeface="Arial" panose="020B0604020202020204" pitchFamily="34" charset="0"/>
              <a:buChar char="•"/>
            </a:pPr>
            <a:r>
              <a:rPr lang="de-DE" dirty="0"/>
              <a:t>18.6.2019: Urteilsverkündung – Maut rechtswidrig</a:t>
            </a:r>
          </a:p>
          <a:p>
            <a:pPr marL="457200" indent="-457200">
              <a:buFont typeface="Arial" panose="020B0604020202020204" pitchFamily="34" charset="0"/>
              <a:buChar char="•"/>
            </a:pPr>
            <a:r>
              <a:rPr lang="de-DE" dirty="0">
                <a:solidFill>
                  <a:srgbClr val="982F2D"/>
                </a:solidFill>
              </a:rPr>
              <a:t>19.6.2019: Kündigung u.a. des Betreibervertrags</a:t>
            </a:r>
          </a:p>
        </p:txBody>
      </p:sp>
    </p:spTree>
    <p:extLst>
      <p:ext uri="{BB962C8B-B14F-4D97-AF65-F5344CB8AC3E}">
        <p14:creationId xmlns:p14="http://schemas.microsoft.com/office/powerpoint/2010/main" val="3382806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3D327C-0EC2-3345-B176-5042882F66F9}"/>
              </a:ext>
            </a:extLst>
          </p:cNvPr>
          <p:cNvSpPr>
            <a:spLocks noGrp="1"/>
          </p:cNvSpPr>
          <p:nvPr>
            <p:ph type="title"/>
          </p:nvPr>
        </p:nvSpPr>
        <p:spPr/>
        <p:txBody>
          <a:bodyPr/>
          <a:lstStyle/>
          <a:p>
            <a:r>
              <a:rPr lang="de-DE" dirty="0"/>
              <a:t>Schadensersatz?</a:t>
            </a:r>
          </a:p>
        </p:txBody>
      </p:sp>
      <p:sp>
        <p:nvSpPr>
          <p:cNvPr id="3" name="Inhaltsplatzhalter 2">
            <a:extLst>
              <a:ext uri="{FF2B5EF4-FFF2-40B4-BE49-F238E27FC236}">
                <a16:creationId xmlns:a16="http://schemas.microsoft.com/office/drawing/2014/main" id="{4DD4BF1A-627B-E04F-B44E-B2986502E598}"/>
              </a:ext>
            </a:extLst>
          </p:cNvPr>
          <p:cNvSpPr>
            <a:spLocks noGrp="1"/>
          </p:cNvSpPr>
          <p:nvPr>
            <p:ph idx="1"/>
          </p:nvPr>
        </p:nvSpPr>
        <p:spPr/>
        <p:txBody>
          <a:bodyPr>
            <a:normAutofit fontScale="70000" lnSpcReduction="20000"/>
          </a:bodyPr>
          <a:lstStyle/>
          <a:p>
            <a:r>
              <a:rPr lang="de-DE" dirty="0"/>
              <a:t>Betreibervertrag:</a:t>
            </a:r>
          </a:p>
          <a:p>
            <a:pPr marL="457200" indent="-457200">
              <a:buFont typeface="Arial" panose="020B0604020202020204" pitchFamily="34" charset="0"/>
              <a:buChar char="•"/>
            </a:pPr>
            <a:r>
              <a:rPr lang="de-DE" dirty="0"/>
              <a:t>„Ordnungspolitisches“ Kündigungsrecht bei Entscheidungen nationaler/europäischer Gerichte</a:t>
            </a:r>
          </a:p>
          <a:p>
            <a:pPr marL="1200150" lvl="1" indent="-457200">
              <a:buFont typeface="Arial" panose="020B0604020202020204" pitchFamily="34" charset="0"/>
              <a:buChar char="•"/>
            </a:pPr>
            <a:r>
              <a:rPr lang="de-DE" dirty="0"/>
              <a:t>Folge: Anspruch auf </a:t>
            </a:r>
            <a:r>
              <a:rPr lang="de-DE" dirty="0" err="1"/>
              <a:t>SchE</a:t>
            </a:r>
            <a:r>
              <a:rPr lang="de-DE" dirty="0"/>
              <a:t> </a:t>
            </a:r>
            <a:r>
              <a:rPr lang="de-DE" dirty="0" err="1"/>
              <a:t>i.H.v</a:t>
            </a:r>
            <a:r>
              <a:rPr lang="de-DE" dirty="0"/>
              <a:t>. Bruttounternehmenswert unter Anrechnung ersparter Ressourcen =&gt; hypothetischer entgangener Gewinn!</a:t>
            </a:r>
          </a:p>
          <a:p>
            <a:pPr marL="457200" indent="-457200">
              <a:buFont typeface="Arial" panose="020B0604020202020204" pitchFamily="34" charset="0"/>
              <a:buChar char="•"/>
            </a:pPr>
            <a:r>
              <a:rPr lang="de-DE" dirty="0"/>
              <a:t>Kündigung wegen mangelhafter Leistung</a:t>
            </a:r>
          </a:p>
          <a:p>
            <a:pPr marL="1200150" lvl="1" indent="-457200">
              <a:buFont typeface="Arial" panose="020B0604020202020204" pitchFamily="34" charset="0"/>
              <a:buChar char="•"/>
            </a:pPr>
            <a:r>
              <a:rPr lang="de-DE" dirty="0"/>
              <a:t>Folge:  kein </a:t>
            </a:r>
            <a:r>
              <a:rPr lang="de-DE" dirty="0" err="1"/>
              <a:t>SchE</a:t>
            </a:r>
            <a:endParaRPr lang="de-DE" dirty="0"/>
          </a:p>
          <a:p>
            <a:pPr marL="457200" indent="-457200">
              <a:buFont typeface="Arial" panose="020B0604020202020204" pitchFamily="34" charset="0"/>
              <a:buChar char="•"/>
            </a:pPr>
            <a:r>
              <a:rPr lang="de-DE" dirty="0">
                <a:solidFill>
                  <a:srgbClr val="982F2D"/>
                </a:solidFill>
              </a:rPr>
              <a:t>Kündigung erfolgte wegen mangelhafter Leistung, hilfsweise aus ordnungspolitischen Gründen</a:t>
            </a:r>
          </a:p>
          <a:p>
            <a:pPr marL="457200" indent="-457200">
              <a:buFont typeface="Arial" panose="020B0604020202020204" pitchFamily="34" charset="0"/>
              <a:buChar char="•"/>
            </a:pPr>
            <a:r>
              <a:rPr lang="de-DE" dirty="0">
                <a:solidFill>
                  <a:srgbClr val="982F2D"/>
                </a:solidFill>
              </a:rPr>
              <a:t>Betreiber bestreiten Mängel; fordern 560 </a:t>
            </a:r>
            <a:r>
              <a:rPr lang="de-DE" dirty="0" err="1">
                <a:solidFill>
                  <a:srgbClr val="982F2D"/>
                </a:solidFill>
              </a:rPr>
              <a:t>Mio</a:t>
            </a:r>
            <a:r>
              <a:rPr lang="de-DE" dirty="0">
                <a:solidFill>
                  <a:srgbClr val="982F2D"/>
                </a:solidFill>
              </a:rPr>
              <a:t> EUR</a:t>
            </a:r>
          </a:p>
          <a:p>
            <a:pPr marL="457200" indent="-457200">
              <a:buFont typeface="Arial" panose="020B0604020202020204" pitchFamily="34" charset="0"/>
              <a:buChar char="•"/>
            </a:pPr>
            <a:r>
              <a:rPr lang="de-DE" dirty="0">
                <a:solidFill>
                  <a:srgbClr val="000000"/>
                </a:solidFill>
              </a:rPr>
              <a:t>Klärung vor Schiedsgericht</a:t>
            </a:r>
          </a:p>
          <a:p>
            <a:pPr marL="457200" indent="-457200">
              <a:buFont typeface="Arial" panose="020B0604020202020204" pitchFamily="34" charset="0"/>
              <a:buChar char="•"/>
            </a:pPr>
            <a:r>
              <a:rPr lang="de-DE" dirty="0">
                <a:solidFill>
                  <a:srgbClr val="982F2D"/>
                </a:solidFill>
              </a:rPr>
              <a:t>Mittlerweile: UA, Strafanzeige v. Abgeordneten der Linkspartei, aber bislang keine Ermittlungen aufgenommen</a:t>
            </a:r>
          </a:p>
          <a:p>
            <a:pPr marL="457200" indent="-457200">
              <a:buFont typeface="Arial" panose="020B0604020202020204" pitchFamily="34" charset="0"/>
              <a:buChar char="•"/>
            </a:pPr>
            <a:endParaRPr lang="de-DE" dirty="0">
              <a:solidFill>
                <a:srgbClr val="000000"/>
              </a:solidFill>
            </a:endParaRPr>
          </a:p>
        </p:txBody>
      </p:sp>
    </p:spTree>
    <p:extLst>
      <p:ext uri="{BB962C8B-B14F-4D97-AF65-F5344CB8AC3E}">
        <p14:creationId xmlns:p14="http://schemas.microsoft.com/office/powerpoint/2010/main" val="4000870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946B1B69-2477-1E44-B3C3-05C4E8A9AB0F}"/>
              </a:ext>
            </a:extLst>
          </p:cNvPr>
          <p:cNvSpPr>
            <a:spLocks noGrp="1"/>
          </p:cNvSpPr>
          <p:nvPr>
            <p:ph type="title"/>
          </p:nvPr>
        </p:nvSpPr>
        <p:spPr/>
        <p:txBody>
          <a:bodyPr/>
          <a:lstStyle/>
          <a:p>
            <a:r>
              <a:rPr lang="de-DE" dirty="0"/>
              <a:t>Untreuerelevanz?</a:t>
            </a:r>
          </a:p>
        </p:txBody>
      </p:sp>
      <p:sp>
        <p:nvSpPr>
          <p:cNvPr id="5" name="Textplatzhalter 4">
            <a:extLst>
              <a:ext uri="{FF2B5EF4-FFF2-40B4-BE49-F238E27FC236}">
                <a16:creationId xmlns:a16="http://schemas.microsoft.com/office/drawing/2014/main" id="{D72EAB1F-1A67-5948-BC60-FE3A8BEB98D3}"/>
              </a:ext>
            </a:extLst>
          </p:cNvPr>
          <p:cNvSpPr>
            <a:spLocks noGrp="1"/>
          </p:cNvSpPr>
          <p:nvPr>
            <p:ph type="body" idx="1"/>
          </p:nvPr>
        </p:nvSpPr>
        <p:spPr/>
        <p:txBody>
          <a:bodyPr/>
          <a:lstStyle/>
          <a:p>
            <a:r>
              <a:rPr lang="de-DE" dirty="0"/>
              <a:t>Vorwürfe </a:t>
            </a:r>
            <a:r>
              <a:rPr lang="de-DE" dirty="0" err="1"/>
              <a:t>ggü</a:t>
            </a:r>
            <a:r>
              <a:rPr lang="de-DE" dirty="0"/>
              <a:t>. Maut:</a:t>
            </a:r>
          </a:p>
          <a:p>
            <a:pPr marL="342900" indent="-342900">
              <a:buFont typeface="Arial" panose="020B0604020202020204" pitchFamily="34" charset="0"/>
              <a:buChar char="•"/>
            </a:pPr>
            <a:r>
              <a:rPr lang="de-DE" dirty="0"/>
              <a:t>Generell unrentabel</a:t>
            </a:r>
          </a:p>
          <a:p>
            <a:pPr marL="342900" indent="-342900">
              <a:buFont typeface="Arial" panose="020B0604020202020204" pitchFamily="34" charset="0"/>
              <a:buChar char="•"/>
            </a:pPr>
            <a:r>
              <a:rPr lang="de-DE" dirty="0"/>
              <a:t>Verträge zu früh geschlossen; Urteil nicht abgewartet</a:t>
            </a:r>
          </a:p>
          <a:p>
            <a:pPr marL="342900" indent="-342900">
              <a:buFont typeface="Arial" panose="020B0604020202020204" pitchFamily="34" charset="0"/>
              <a:buChar char="•"/>
            </a:pPr>
            <a:r>
              <a:rPr lang="de-DE" dirty="0"/>
              <a:t>Zu hoher Schadensersatz bei ordnungspolitischer Kündigung</a:t>
            </a:r>
          </a:p>
          <a:p>
            <a:pPr marL="342900" indent="-342900">
              <a:buFont typeface="Arial" panose="020B0604020202020204" pitchFamily="34" charset="0"/>
              <a:buChar char="•"/>
            </a:pPr>
            <a:r>
              <a:rPr lang="de-DE" dirty="0"/>
              <a:t>Finanzieller Rahmen durch Einbeziehung von </a:t>
            </a:r>
            <a:r>
              <a:rPr lang="de-DE" dirty="0" err="1"/>
              <a:t>TollCollect</a:t>
            </a:r>
            <a:r>
              <a:rPr lang="de-DE" dirty="0"/>
              <a:t> gesprengt</a:t>
            </a:r>
          </a:p>
          <a:p>
            <a:pPr marL="342900" indent="-342900">
              <a:buFont typeface="Arial" panose="020B0604020202020204" pitchFamily="34" charset="0"/>
              <a:buChar char="•"/>
            </a:pPr>
            <a:r>
              <a:rPr lang="de-DE" dirty="0"/>
              <a:t>Schwerwiegende Verstöße im Vergabeverfahren</a:t>
            </a:r>
          </a:p>
          <a:p>
            <a:pPr marL="342900" indent="-342900">
              <a:buFont typeface="Arial" panose="020B0604020202020204" pitchFamily="34" charset="0"/>
              <a:buChar char="•"/>
            </a:pPr>
            <a:r>
              <a:rPr lang="de-DE" dirty="0"/>
              <a:t>Europarechtswidrig</a:t>
            </a:r>
          </a:p>
          <a:p>
            <a:pPr marL="342900" indent="-342900">
              <a:buFont typeface="Arial" panose="020B0604020202020204" pitchFamily="34" charset="0"/>
              <a:buChar char="•"/>
            </a:pPr>
            <a:r>
              <a:rPr lang="de-DE" dirty="0"/>
              <a:t>...</a:t>
            </a:r>
          </a:p>
        </p:txBody>
      </p:sp>
    </p:spTree>
    <p:extLst>
      <p:ext uri="{BB962C8B-B14F-4D97-AF65-F5344CB8AC3E}">
        <p14:creationId xmlns:p14="http://schemas.microsoft.com/office/powerpoint/2010/main" val="1962027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C7FA9-698A-EF4F-A04A-B96FF2FBF4A3}"/>
              </a:ext>
            </a:extLst>
          </p:cNvPr>
          <p:cNvSpPr>
            <a:spLocks noGrp="1"/>
          </p:cNvSpPr>
          <p:nvPr>
            <p:ph type="title"/>
          </p:nvPr>
        </p:nvSpPr>
        <p:spPr/>
        <p:txBody>
          <a:bodyPr/>
          <a:lstStyle/>
          <a:p>
            <a:r>
              <a:rPr lang="de-DE" dirty="0"/>
              <a:t>Untreue – Wiederholung</a:t>
            </a:r>
          </a:p>
        </p:txBody>
      </p:sp>
      <p:sp>
        <p:nvSpPr>
          <p:cNvPr id="4" name="Inhaltsplatzhalter 3">
            <a:extLst>
              <a:ext uri="{FF2B5EF4-FFF2-40B4-BE49-F238E27FC236}">
                <a16:creationId xmlns:a16="http://schemas.microsoft.com/office/drawing/2014/main" id="{1F9F7CBD-01D9-A044-AF27-B1E623D90B2A}"/>
              </a:ext>
            </a:extLst>
          </p:cNvPr>
          <p:cNvSpPr>
            <a:spLocks noGrp="1"/>
          </p:cNvSpPr>
          <p:nvPr>
            <p:ph idx="1"/>
          </p:nvPr>
        </p:nvSpPr>
        <p:spPr/>
        <p:txBody>
          <a:bodyPr>
            <a:normAutofit/>
          </a:bodyPr>
          <a:lstStyle/>
          <a:p>
            <a:pPr marL="0" indent="0">
              <a:buNone/>
            </a:pPr>
            <a:endParaRPr lang="de-DE" sz="2600" dirty="0"/>
          </a:p>
        </p:txBody>
      </p:sp>
      <p:graphicFrame>
        <p:nvGraphicFramePr>
          <p:cNvPr id="6" name="Tabelle 6">
            <a:extLst>
              <a:ext uri="{FF2B5EF4-FFF2-40B4-BE49-F238E27FC236}">
                <a16:creationId xmlns:a16="http://schemas.microsoft.com/office/drawing/2014/main" id="{56234350-D78F-044B-A013-31DED7031E8C}"/>
              </a:ext>
            </a:extLst>
          </p:cNvPr>
          <p:cNvGraphicFramePr>
            <a:graphicFrameLocks noGrp="1"/>
          </p:cNvGraphicFramePr>
          <p:nvPr/>
        </p:nvGraphicFramePr>
        <p:xfrm>
          <a:off x="457200" y="1772920"/>
          <a:ext cx="8229600" cy="4974523"/>
        </p:xfrm>
        <a:graphic>
          <a:graphicData uri="http://schemas.openxmlformats.org/drawingml/2006/table">
            <a:tbl>
              <a:tblPr firstRow="1" bandRow="1">
                <a:tableStyleId>{EB344D84-9AFB-497E-A393-DC336BA19D2E}</a:tableStyleId>
              </a:tblPr>
              <a:tblGrid>
                <a:gridCol w="4114800">
                  <a:extLst>
                    <a:ext uri="{9D8B030D-6E8A-4147-A177-3AD203B41FA5}">
                      <a16:colId xmlns:a16="http://schemas.microsoft.com/office/drawing/2014/main" val="288646278"/>
                    </a:ext>
                  </a:extLst>
                </a:gridCol>
                <a:gridCol w="4114800">
                  <a:extLst>
                    <a:ext uri="{9D8B030D-6E8A-4147-A177-3AD203B41FA5}">
                      <a16:colId xmlns:a16="http://schemas.microsoft.com/office/drawing/2014/main" val="2607970324"/>
                    </a:ext>
                  </a:extLst>
                </a:gridCol>
              </a:tblGrid>
              <a:tr h="431197">
                <a:tc>
                  <a:txBody>
                    <a:bodyPr/>
                    <a:lstStyle/>
                    <a:p>
                      <a:r>
                        <a:rPr lang="de-DE" b="0" i="0" dirty="0">
                          <a:solidFill>
                            <a:srgbClr val="671F1A"/>
                          </a:solidFill>
                          <a:latin typeface="Helvetica Light" panose="020B0403020202020204" pitchFamily="34" charset="0"/>
                        </a:rPr>
                        <a:t>Missbrauchstatbestand</a:t>
                      </a:r>
                    </a:p>
                  </a:txBody>
                  <a:tcPr/>
                </a:tc>
                <a:tc>
                  <a:txBody>
                    <a:bodyPr/>
                    <a:lstStyle/>
                    <a:p>
                      <a:r>
                        <a:rPr lang="de-DE" b="0" i="0" dirty="0">
                          <a:solidFill>
                            <a:srgbClr val="671F1A"/>
                          </a:solidFill>
                          <a:latin typeface="Helvetica Light" panose="020B0403020202020204" pitchFamily="34" charset="0"/>
                        </a:rPr>
                        <a:t>Treuebruchtatbestand</a:t>
                      </a:r>
                    </a:p>
                  </a:txBody>
                  <a:tcPr/>
                </a:tc>
                <a:extLst>
                  <a:ext uri="{0D108BD9-81ED-4DB2-BD59-A6C34878D82A}">
                    <a16:rowId xmlns:a16="http://schemas.microsoft.com/office/drawing/2014/main" val="1092821568"/>
                  </a:ext>
                </a:extLst>
              </a:tr>
              <a:tr h="431197">
                <a:tc>
                  <a:txBody>
                    <a:bodyPr/>
                    <a:lstStyle/>
                    <a:p>
                      <a:r>
                        <a:rPr lang="de-DE" b="0" i="0" dirty="0">
                          <a:latin typeface="Helvetica Light" panose="020B0403020202020204" pitchFamily="34" charset="0"/>
                        </a:rPr>
                        <a:t>Verfügungs-/Verpflichtungsbefugnis</a:t>
                      </a:r>
                    </a:p>
                    <a:p>
                      <a:r>
                        <a:rPr lang="de-DE" b="0" i="0" dirty="0">
                          <a:solidFill>
                            <a:srgbClr val="671F1A"/>
                          </a:solidFill>
                          <a:latin typeface="Helvetica Light" panose="020B0403020202020204" pitchFamily="34" charset="0"/>
                        </a:rPr>
                        <a:t>Rechtlich wirksam</a:t>
                      </a:r>
                    </a:p>
                  </a:txBody>
                  <a:tcPr/>
                </a:tc>
                <a:tc>
                  <a:txBody>
                    <a:bodyPr/>
                    <a:lstStyle/>
                    <a:p>
                      <a:r>
                        <a:rPr lang="de-DE" b="0" i="0" dirty="0">
                          <a:latin typeface="Helvetica Light" panose="020B0403020202020204" pitchFamily="34" charset="0"/>
                        </a:rPr>
                        <a:t>Treueverhältnis</a:t>
                      </a:r>
                    </a:p>
                    <a:p>
                      <a:r>
                        <a:rPr lang="de-DE" b="0" i="0" dirty="0">
                          <a:solidFill>
                            <a:srgbClr val="671F1A"/>
                          </a:solidFill>
                          <a:latin typeface="Helvetica Light" panose="020B0403020202020204" pitchFamily="34" charset="0"/>
                        </a:rPr>
                        <a:t>Faktisches TV ausreichend</a:t>
                      </a:r>
                    </a:p>
                  </a:txBody>
                  <a:tcPr/>
                </a:tc>
                <a:extLst>
                  <a:ext uri="{0D108BD9-81ED-4DB2-BD59-A6C34878D82A}">
                    <a16:rowId xmlns:a16="http://schemas.microsoft.com/office/drawing/2014/main" val="623447145"/>
                  </a:ext>
                </a:extLst>
              </a:tr>
              <a:tr h="431197">
                <a:tc gridSpan="2">
                  <a:txBody>
                    <a:bodyPr/>
                    <a:lstStyle/>
                    <a:p>
                      <a:pPr algn="ctr"/>
                      <a:r>
                        <a:rPr lang="de-DE" b="0" i="0" dirty="0">
                          <a:latin typeface="Helvetica Light" panose="020B0403020202020204" pitchFamily="34" charset="0"/>
                        </a:rPr>
                        <a:t>Über fremdes Vermögen</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57248066"/>
                  </a:ext>
                </a:extLst>
              </a:tr>
              <a:tr h="1382194">
                <a:tc>
                  <a:txBody>
                    <a:bodyPr/>
                    <a:lstStyle/>
                    <a:p>
                      <a:r>
                        <a:rPr lang="de-DE" b="0" i="0" dirty="0">
                          <a:latin typeface="Helvetica Light" panose="020B0403020202020204" pitchFamily="34" charset="0"/>
                        </a:rPr>
                        <a:t>Missbrauch der Befugnis =</a:t>
                      </a:r>
                      <a:r>
                        <a:rPr lang="de-DE" b="0" i="0" dirty="0">
                          <a:solidFill>
                            <a:srgbClr val="671F1A"/>
                          </a:solidFill>
                          <a:latin typeface="Helvetica Light" panose="020B0403020202020204" pitchFamily="34" charset="0"/>
                        </a:rPr>
                        <a:t>Überschreiten des rechtlichen Dürfens im Rahmen des rechtlichen Könnens (Wirksames RG!)</a:t>
                      </a:r>
                    </a:p>
                  </a:txBody>
                  <a:tcPr/>
                </a:tc>
                <a:tc>
                  <a:txBody>
                    <a:bodyPr/>
                    <a:lstStyle/>
                    <a:p>
                      <a:r>
                        <a:rPr lang="de-DE" b="0" i="0" dirty="0">
                          <a:latin typeface="Helvetica Light" panose="020B0403020202020204" pitchFamily="34" charset="0"/>
                        </a:rPr>
                        <a:t>-</a:t>
                      </a:r>
                    </a:p>
                  </a:txBody>
                  <a:tcPr/>
                </a:tc>
                <a:extLst>
                  <a:ext uri="{0D108BD9-81ED-4DB2-BD59-A6C34878D82A}">
                    <a16:rowId xmlns:a16="http://schemas.microsoft.com/office/drawing/2014/main" val="2113088252"/>
                  </a:ext>
                </a:extLst>
              </a:tr>
              <a:tr h="431197">
                <a:tc gridSpan="2">
                  <a:txBody>
                    <a:bodyPr/>
                    <a:lstStyle/>
                    <a:p>
                      <a:pPr algn="ctr"/>
                      <a:r>
                        <a:rPr lang="de-DE" b="0" i="0" dirty="0">
                          <a:latin typeface="Helvetica Light" panose="020B0403020202020204" pitchFamily="34" charset="0"/>
                        </a:rPr>
                        <a:t>Pflichtverletzung</a:t>
                      </a:r>
                    </a:p>
                    <a:p>
                      <a:pPr algn="ctr"/>
                      <a:r>
                        <a:rPr lang="de-DE" b="0" i="0" dirty="0">
                          <a:latin typeface="Helvetica Light" panose="020B0403020202020204" pitchFamily="34" charset="0"/>
                        </a:rPr>
                        <a:t>= </a:t>
                      </a:r>
                      <a:r>
                        <a:rPr lang="de-DE" b="0" i="0" dirty="0">
                          <a:solidFill>
                            <a:srgbClr val="671F1A"/>
                          </a:solidFill>
                          <a:latin typeface="Helvetica Light" panose="020B0403020202020204" pitchFamily="34" charset="0"/>
                        </a:rPr>
                        <a:t>akzessorisch zu außerstrafrechtlichen Normen (vertragliche Abreden, Gesetzesübertretung etc.)</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3891460664"/>
                  </a:ext>
                </a:extLst>
              </a:tr>
              <a:tr h="431197">
                <a:tc gridSpan="2">
                  <a:txBody>
                    <a:bodyPr/>
                    <a:lstStyle/>
                    <a:p>
                      <a:pPr algn="ctr"/>
                      <a:r>
                        <a:rPr lang="de-DE" b="0" i="0" dirty="0">
                          <a:latin typeface="Helvetica Light" panose="020B0403020202020204" pitchFamily="34" charset="0"/>
                        </a:rPr>
                        <a:t>Schaden</a:t>
                      </a:r>
                    </a:p>
                  </a:txBody>
                  <a:tcPr/>
                </a:tc>
                <a:tc hMerge="1">
                  <a:txBody>
                    <a:bodyPr/>
                    <a:lstStyle/>
                    <a:p>
                      <a:endParaRPr lang="de-DE" b="0" i="0" dirty="0">
                        <a:latin typeface="Helvetica Light" panose="020B0403020202020204" pitchFamily="34" charset="0"/>
                      </a:endParaRPr>
                    </a:p>
                  </a:txBody>
                  <a:tcPr/>
                </a:tc>
                <a:extLst>
                  <a:ext uri="{0D108BD9-81ED-4DB2-BD59-A6C34878D82A}">
                    <a16:rowId xmlns:a16="http://schemas.microsoft.com/office/drawing/2014/main" val="2075731762"/>
                  </a:ext>
                </a:extLst>
              </a:tr>
              <a:tr h="74425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0" i="0" dirty="0">
                          <a:latin typeface="Helvetica Light" panose="020B0403020202020204" pitchFamily="34" charset="0"/>
                        </a:rPr>
                        <a:t>+ Kausalzusammenhang zw. Missbrauch/Pflichtverletzung + Schaden</a:t>
                      </a:r>
                    </a:p>
                    <a:p>
                      <a:endParaRPr lang="de-DE" b="0" i="0" dirty="0">
                        <a:latin typeface="Helvetica Light" panose="020B0403020202020204" pitchFamily="34" charset="0"/>
                      </a:endParaRPr>
                    </a:p>
                  </a:txBody>
                  <a:tcPr/>
                </a:tc>
                <a:tc hMerge="1">
                  <a:txBody>
                    <a:bodyPr/>
                    <a:lstStyle/>
                    <a:p>
                      <a:endParaRPr lang="de-DE" dirty="0"/>
                    </a:p>
                  </a:txBody>
                  <a:tcPr/>
                </a:tc>
                <a:extLst>
                  <a:ext uri="{0D108BD9-81ED-4DB2-BD59-A6C34878D82A}">
                    <a16:rowId xmlns:a16="http://schemas.microsoft.com/office/drawing/2014/main" val="591492611"/>
                  </a:ext>
                </a:extLst>
              </a:tr>
            </a:tbl>
          </a:graphicData>
        </a:graphic>
      </p:graphicFrame>
      <p:sp>
        <p:nvSpPr>
          <p:cNvPr id="3" name="Oval 2">
            <a:extLst>
              <a:ext uri="{FF2B5EF4-FFF2-40B4-BE49-F238E27FC236}">
                <a16:creationId xmlns:a16="http://schemas.microsoft.com/office/drawing/2014/main" id="{E7FDED60-91BE-1F4E-85C0-70C3C64DEB45}"/>
              </a:ext>
            </a:extLst>
          </p:cNvPr>
          <p:cNvSpPr/>
          <p:nvPr/>
        </p:nvSpPr>
        <p:spPr>
          <a:xfrm>
            <a:off x="3413051" y="4540102"/>
            <a:ext cx="2286000" cy="542261"/>
          </a:xfrm>
          <a:prstGeom prst="ellipse">
            <a:avLst/>
          </a:prstGeom>
          <a:noFill/>
          <a:ln>
            <a:solidFill>
              <a:srgbClr val="FF84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4315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BLS Bukreius Bucse">
  <a:themeElements>
    <a:clrScheme name="Instituts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nstitutspräsentatio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nstituts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nstituts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nstituts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nstituts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nstituts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nstituts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nstitutspräsent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nstituts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nstituts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nstituts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nstituts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nstituts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S Bukreius Bucse" id="{2B245B6F-13AA-7A4E-A613-45A5C6A7EC35}" vid="{662B9DF8-E2F7-454B-83A0-60A9E004CF14}"/>
    </a:ext>
  </a:extLst>
</a:theme>
</file>

<file path=docProps/app.xml><?xml version="1.0" encoding="utf-8"?>
<Properties xmlns="http://schemas.openxmlformats.org/officeDocument/2006/extended-properties" xmlns:vt="http://schemas.openxmlformats.org/officeDocument/2006/docPropsVTypes">
  <Template>BLS Bukreius Bucse</Template>
  <TotalTime>0</TotalTime>
  <Words>1576</Words>
  <Application>Microsoft Macintosh PowerPoint</Application>
  <PresentationFormat>Bildschirmpräsentation (4:3)</PresentationFormat>
  <Paragraphs>270</Paragraphs>
  <Slides>33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33</vt:i4>
      </vt:variant>
    </vt:vector>
  </HeadingPairs>
  <TitlesOfParts>
    <vt:vector size="37" baseType="lpstr">
      <vt:lpstr>Arial</vt:lpstr>
      <vt:lpstr>Helvetica Light</vt:lpstr>
      <vt:lpstr>Times New Roman</vt:lpstr>
      <vt:lpstr>BLS Bukreius Bucse</vt:lpstr>
      <vt:lpstr>Veruntreuung öffentlicher Gelder am Beispiel der Maut</vt:lpstr>
      <vt:lpstr>Untreue – was ist das?</vt:lpstr>
      <vt:lpstr>Untreue – was ist das?</vt:lpstr>
      <vt:lpstr>Untreue – was ist das?</vt:lpstr>
      <vt:lpstr>Untreue – Beispiele</vt:lpstr>
      <vt:lpstr>Die Maut</vt:lpstr>
      <vt:lpstr>Schadensersatz?</vt:lpstr>
      <vt:lpstr>Untreuerelevanz?</vt:lpstr>
      <vt:lpstr>Untreue – Wiederholung</vt:lpstr>
      <vt:lpstr>Untreuerelevanz?</vt:lpstr>
      <vt:lpstr>Untreuerelevanz?</vt:lpstr>
      <vt:lpstr>Pflichtverletzung</vt:lpstr>
      <vt:lpstr>Pflichtverletzung</vt:lpstr>
      <vt:lpstr>Pflichtverletzung</vt:lpstr>
      <vt:lpstr>Pflichtverletzung I</vt:lpstr>
      <vt:lpstr>Pflichtverletzung I</vt:lpstr>
      <vt:lpstr>Pflichtverletzung II</vt:lpstr>
      <vt:lpstr>Pflichtverletzung II</vt:lpstr>
      <vt:lpstr>Pflichtverletzung II</vt:lpstr>
      <vt:lpstr>Pflichtverletzung II</vt:lpstr>
      <vt:lpstr>Pflichtverletzung II</vt:lpstr>
      <vt:lpstr>Pflichtverletzung II</vt:lpstr>
      <vt:lpstr>Pflichtverletzung II</vt:lpstr>
      <vt:lpstr>Pflichtverletzung II</vt:lpstr>
      <vt:lpstr>Pflichtverletzung II</vt:lpstr>
      <vt:lpstr>Pflichtverletzung II</vt:lpstr>
      <vt:lpstr>Pflichtverletzung III</vt:lpstr>
      <vt:lpstr>Fazit: Pflichtverletzung</vt:lpstr>
      <vt:lpstr>Schaden</vt:lpstr>
      <vt:lpstr>Schaden</vt:lpstr>
      <vt:lpstr>Strafbarkeit?</vt:lpstr>
      <vt:lpstr>Fazit</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Krüger, Jessica</dc:creator>
  <cp:lastModifiedBy>Krüger, Jessica</cp:lastModifiedBy>
  <cp:revision>40</cp:revision>
  <dcterms:created xsi:type="dcterms:W3CDTF">2020-09-20T08:27:12Z</dcterms:created>
  <dcterms:modified xsi:type="dcterms:W3CDTF">2020-09-24T16:59:54Z</dcterms:modified>
</cp:coreProperties>
</file>